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257" r:id="rId5"/>
    <p:sldId id="258" r:id="rId6"/>
    <p:sldId id="321" r:id="rId7"/>
    <p:sldId id="327" r:id="rId8"/>
    <p:sldId id="324" r:id="rId9"/>
    <p:sldId id="285" r:id="rId10"/>
    <p:sldId id="326" r:id="rId11"/>
    <p:sldId id="282" r:id="rId12"/>
    <p:sldId id="281" r:id="rId13"/>
    <p:sldId id="280" r:id="rId14"/>
    <p:sldId id="279" r:id="rId15"/>
    <p:sldId id="291" r:id="rId16"/>
    <p:sldId id="288" r:id="rId17"/>
    <p:sldId id="289" r:id="rId18"/>
    <p:sldId id="290" r:id="rId19"/>
    <p:sldId id="292" r:id="rId20"/>
    <p:sldId id="315" r:id="rId21"/>
    <p:sldId id="322" r:id="rId22"/>
    <p:sldId id="294" r:id="rId23"/>
    <p:sldId id="296" r:id="rId24"/>
    <p:sldId id="318" r:id="rId25"/>
    <p:sldId id="297" r:id="rId26"/>
    <p:sldId id="298" r:id="rId27"/>
    <p:sldId id="329" r:id="rId28"/>
    <p:sldId id="299" r:id="rId29"/>
    <p:sldId id="307" r:id="rId30"/>
    <p:sldId id="314" r:id="rId31"/>
    <p:sldId id="300" r:id="rId32"/>
    <p:sldId id="313" r:id="rId33"/>
    <p:sldId id="301" r:id="rId34"/>
    <p:sldId id="303" r:id="rId35"/>
    <p:sldId id="304" r:id="rId36"/>
    <p:sldId id="305" r:id="rId37"/>
    <p:sldId id="306" r:id="rId38"/>
    <p:sldId id="308" r:id="rId39"/>
    <p:sldId id="310" r:id="rId40"/>
    <p:sldId id="31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6E345-5137-45F0-88AD-06C04E52AA8C}" v="174" dt="2024-12-07T14:41:23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D6CFB-0D3D-4FEE-B5B8-FD9A5E7353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B1D974F-246B-43A1-880F-B0D140525252}">
      <dgm:prSet phldrT="[Text]" custT="1"/>
      <dgm:spPr/>
      <dgm:t>
        <a:bodyPr/>
        <a:lstStyle/>
        <a:p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Source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1995950-F7F4-4815-9C79-B81D61DACBDB}" type="parTrans" cxnId="{B62520C4-1890-47E1-90CE-492BD55A585A}">
      <dgm:prSet/>
      <dgm:spPr/>
      <dgm:t>
        <a:bodyPr/>
        <a:lstStyle/>
        <a:p>
          <a:endParaRPr lang="en-IN"/>
        </a:p>
      </dgm:t>
    </dgm:pt>
    <dgm:pt modelId="{B2BB013B-708C-47D1-8C9B-27EEE709922A}" type="sibTrans" cxnId="{B62520C4-1890-47E1-90CE-492BD55A585A}">
      <dgm:prSet/>
      <dgm:spPr/>
      <dgm:t>
        <a:bodyPr/>
        <a:lstStyle/>
        <a:p>
          <a:endParaRPr lang="en-IN"/>
        </a:p>
      </dgm:t>
    </dgm:pt>
    <dgm:pt modelId="{653343ED-AA3C-4FE8-B435-F69BA335D01F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Azure Storage</a:t>
          </a:r>
          <a:endParaRPr lang="en-IN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103EC7-B719-4B74-AC8F-DEC9612472DD}" type="parTrans" cxnId="{A009C434-233D-4520-8C26-0AA9AD7E2925}">
      <dgm:prSet/>
      <dgm:spPr/>
      <dgm:t>
        <a:bodyPr/>
        <a:lstStyle/>
        <a:p>
          <a:endParaRPr lang="en-IN"/>
        </a:p>
      </dgm:t>
    </dgm:pt>
    <dgm:pt modelId="{FF5CF5F0-57C7-426C-9F79-0B66244BCB9C}" type="sibTrans" cxnId="{A009C434-233D-4520-8C26-0AA9AD7E2925}">
      <dgm:prSet/>
      <dgm:spPr/>
      <dgm:t>
        <a:bodyPr/>
        <a:lstStyle/>
        <a:p>
          <a:endParaRPr lang="en-IN"/>
        </a:p>
      </dgm:t>
    </dgm:pt>
    <dgm:pt modelId="{1B8DA3A0-0DDC-4A7B-95C8-8673F91E64EF}">
      <dgm:prSet phldrT="[Text]" custT="1"/>
      <dgm:spPr/>
      <dgm:t>
        <a:bodyPr/>
        <a:lstStyle/>
        <a:p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Azure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Databricks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CB1809E-A719-4C9E-B169-B4A92110D270}" type="parTrans" cxnId="{C733AA11-D2A1-4D31-B679-4F5C2CEF88B8}">
      <dgm:prSet/>
      <dgm:spPr/>
      <dgm:t>
        <a:bodyPr/>
        <a:lstStyle/>
        <a:p>
          <a:endParaRPr lang="en-IN"/>
        </a:p>
      </dgm:t>
    </dgm:pt>
    <dgm:pt modelId="{24D61985-79AF-4ADC-BBB7-35E428B03988}" type="sibTrans" cxnId="{C733AA11-D2A1-4D31-B679-4F5C2CEF88B8}">
      <dgm:prSet/>
      <dgm:spPr/>
      <dgm:t>
        <a:bodyPr/>
        <a:lstStyle/>
        <a:p>
          <a:endParaRPr lang="en-IN"/>
        </a:p>
      </dgm:t>
    </dgm:pt>
    <dgm:pt modelId="{118E19D7-B590-41BF-BD80-A319D88A1ACF}">
      <dgm:prSet phldrT="[Text]" custT="1"/>
      <dgm:spPr/>
      <dgm:t>
        <a:bodyPr/>
        <a:lstStyle/>
        <a:p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Databricks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ML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7B2A2D0-0EB2-46AF-AC68-DC8C79D532DE}" type="parTrans" cxnId="{F58DE3FC-811F-4273-B652-3512543CFD19}">
      <dgm:prSet/>
      <dgm:spPr/>
      <dgm:t>
        <a:bodyPr/>
        <a:lstStyle/>
        <a:p>
          <a:endParaRPr lang="en-IN"/>
        </a:p>
      </dgm:t>
    </dgm:pt>
    <dgm:pt modelId="{5F546380-E7A7-4A9F-80E2-A1D37C1E0225}" type="sibTrans" cxnId="{F58DE3FC-811F-4273-B652-3512543CFD19}">
      <dgm:prSet/>
      <dgm:spPr/>
      <dgm:t>
        <a:bodyPr/>
        <a:lstStyle/>
        <a:p>
          <a:endParaRPr lang="en-IN"/>
        </a:p>
      </dgm:t>
    </dgm:pt>
    <dgm:pt modelId="{3F51B0E8-67D0-438A-8E67-66921270EFC4}">
      <dgm:prSet phldrT="[Text]" custT="1"/>
      <dgm:spPr/>
      <dgm:t>
        <a:bodyPr/>
        <a:lstStyle/>
        <a:p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Power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BI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E9A7EA9-6DCB-4E92-AB3C-19160E87FB09}" type="parTrans" cxnId="{C3AC794D-E960-4EDB-A64D-33A092908F4C}">
      <dgm:prSet/>
      <dgm:spPr/>
      <dgm:t>
        <a:bodyPr/>
        <a:lstStyle/>
        <a:p>
          <a:endParaRPr lang="en-IN"/>
        </a:p>
      </dgm:t>
    </dgm:pt>
    <dgm:pt modelId="{14119181-EEEA-4CBA-8071-FA881B9312D6}" type="sibTrans" cxnId="{C3AC794D-E960-4EDB-A64D-33A092908F4C}">
      <dgm:prSet/>
      <dgm:spPr/>
      <dgm:t>
        <a:bodyPr/>
        <a:lstStyle/>
        <a:p>
          <a:endParaRPr lang="en-IN"/>
        </a:p>
      </dgm:t>
    </dgm:pt>
    <dgm:pt modelId="{89081AE9-C7AE-4077-B7B1-4323918B6C6F}" type="pres">
      <dgm:prSet presAssocID="{E0DD6CFB-0D3D-4FEE-B5B8-FD9A5E7353F5}" presName="Name0" presStyleCnt="0">
        <dgm:presLayoutVars>
          <dgm:dir/>
          <dgm:resizeHandles val="exact"/>
        </dgm:presLayoutVars>
      </dgm:prSet>
      <dgm:spPr/>
    </dgm:pt>
    <dgm:pt modelId="{1C338233-8FBD-467D-884E-905883F9FA25}" type="pres">
      <dgm:prSet presAssocID="{CB1D974F-246B-43A1-880F-B0D140525252}" presName="node" presStyleLbl="node1" presStyleIdx="0" presStyleCnt="5">
        <dgm:presLayoutVars>
          <dgm:bulletEnabled val="1"/>
        </dgm:presLayoutVars>
      </dgm:prSet>
      <dgm:spPr/>
    </dgm:pt>
    <dgm:pt modelId="{EC39BA0A-F253-4135-845C-5ED815FECC39}" type="pres">
      <dgm:prSet presAssocID="{B2BB013B-708C-47D1-8C9B-27EEE709922A}" presName="sibTrans" presStyleLbl="sibTrans2D1" presStyleIdx="0" presStyleCnt="4"/>
      <dgm:spPr/>
    </dgm:pt>
    <dgm:pt modelId="{FB43A508-36D5-41C5-ACD9-9EBEC6D1C6FF}" type="pres">
      <dgm:prSet presAssocID="{B2BB013B-708C-47D1-8C9B-27EEE709922A}" presName="connectorText" presStyleLbl="sibTrans2D1" presStyleIdx="0" presStyleCnt="4"/>
      <dgm:spPr/>
    </dgm:pt>
    <dgm:pt modelId="{52C2F801-4C33-46FB-8B40-C141D32D6F37}" type="pres">
      <dgm:prSet presAssocID="{653343ED-AA3C-4FE8-B435-F69BA335D01F}" presName="node" presStyleLbl="node1" presStyleIdx="1" presStyleCnt="5">
        <dgm:presLayoutVars>
          <dgm:bulletEnabled val="1"/>
        </dgm:presLayoutVars>
      </dgm:prSet>
      <dgm:spPr/>
    </dgm:pt>
    <dgm:pt modelId="{0FF994F4-8B65-43DC-81C9-FFCBA812AE9D}" type="pres">
      <dgm:prSet presAssocID="{FF5CF5F0-57C7-426C-9F79-0B66244BCB9C}" presName="sibTrans" presStyleLbl="sibTrans2D1" presStyleIdx="1" presStyleCnt="4"/>
      <dgm:spPr/>
    </dgm:pt>
    <dgm:pt modelId="{9C8B9739-B976-439D-B0C3-D7AB3E8732F8}" type="pres">
      <dgm:prSet presAssocID="{FF5CF5F0-57C7-426C-9F79-0B66244BCB9C}" presName="connectorText" presStyleLbl="sibTrans2D1" presStyleIdx="1" presStyleCnt="4"/>
      <dgm:spPr/>
    </dgm:pt>
    <dgm:pt modelId="{A058EB37-C6A8-4B72-983F-FCB730CA853F}" type="pres">
      <dgm:prSet presAssocID="{1B8DA3A0-0DDC-4A7B-95C8-8673F91E64EF}" presName="node" presStyleLbl="node1" presStyleIdx="2" presStyleCnt="5">
        <dgm:presLayoutVars>
          <dgm:bulletEnabled val="1"/>
        </dgm:presLayoutVars>
      </dgm:prSet>
      <dgm:spPr/>
    </dgm:pt>
    <dgm:pt modelId="{7CA70FC7-72AB-444C-834C-764BC36E2863}" type="pres">
      <dgm:prSet presAssocID="{24D61985-79AF-4ADC-BBB7-35E428B03988}" presName="sibTrans" presStyleLbl="sibTrans2D1" presStyleIdx="2" presStyleCnt="4"/>
      <dgm:spPr/>
    </dgm:pt>
    <dgm:pt modelId="{3FDE737B-8E5D-4C33-98EE-A7B6291DB124}" type="pres">
      <dgm:prSet presAssocID="{24D61985-79AF-4ADC-BBB7-35E428B03988}" presName="connectorText" presStyleLbl="sibTrans2D1" presStyleIdx="2" presStyleCnt="4"/>
      <dgm:spPr/>
    </dgm:pt>
    <dgm:pt modelId="{B0B40423-4341-42DE-8356-63086242A9DF}" type="pres">
      <dgm:prSet presAssocID="{118E19D7-B590-41BF-BD80-A319D88A1ACF}" presName="node" presStyleLbl="node1" presStyleIdx="3" presStyleCnt="5">
        <dgm:presLayoutVars>
          <dgm:bulletEnabled val="1"/>
        </dgm:presLayoutVars>
      </dgm:prSet>
      <dgm:spPr/>
    </dgm:pt>
    <dgm:pt modelId="{C50BE56E-E5AA-43C6-996A-F14702C99CAE}" type="pres">
      <dgm:prSet presAssocID="{5F546380-E7A7-4A9F-80E2-A1D37C1E0225}" presName="sibTrans" presStyleLbl="sibTrans2D1" presStyleIdx="3" presStyleCnt="4"/>
      <dgm:spPr/>
    </dgm:pt>
    <dgm:pt modelId="{52D4FE5E-0C87-4551-9DD4-E999BEAC34BB}" type="pres">
      <dgm:prSet presAssocID="{5F546380-E7A7-4A9F-80E2-A1D37C1E0225}" presName="connectorText" presStyleLbl="sibTrans2D1" presStyleIdx="3" presStyleCnt="4"/>
      <dgm:spPr/>
    </dgm:pt>
    <dgm:pt modelId="{C75DBAE8-65FF-4925-B5F4-883A0E0B55E3}" type="pres">
      <dgm:prSet presAssocID="{3F51B0E8-67D0-438A-8E67-66921270EFC4}" presName="node" presStyleLbl="node1" presStyleIdx="4" presStyleCnt="5">
        <dgm:presLayoutVars>
          <dgm:bulletEnabled val="1"/>
        </dgm:presLayoutVars>
      </dgm:prSet>
      <dgm:spPr/>
    </dgm:pt>
  </dgm:ptLst>
  <dgm:cxnLst>
    <dgm:cxn modelId="{827A7509-1B03-4978-B12C-B96ECB330153}" type="presOf" srcId="{E0DD6CFB-0D3D-4FEE-B5B8-FD9A5E7353F5}" destId="{89081AE9-C7AE-4077-B7B1-4323918B6C6F}" srcOrd="0" destOrd="0" presId="urn:microsoft.com/office/officeart/2005/8/layout/process1"/>
    <dgm:cxn modelId="{C733AA11-D2A1-4D31-B679-4F5C2CEF88B8}" srcId="{E0DD6CFB-0D3D-4FEE-B5B8-FD9A5E7353F5}" destId="{1B8DA3A0-0DDC-4A7B-95C8-8673F91E64EF}" srcOrd="2" destOrd="0" parTransId="{4CB1809E-A719-4C9E-B169-B4A92110D270}" sibTransId="{24D61985-79AF-4ADC-BBB7-35E428B03988}"/>
    <dgm:cxn modelId="{15DA8429-6CF5-46F4-86C5-08C31573C0F1}" type="presOf" srcId="{B2BB013B-708C-47D1-8C9B-27EEE709922A}" destId="{FB43A508-36D5-41C5-ACD9-9EBEC6D1C6FF}" srcOrd="1" destOrd="0" presId="urn:microsoft.com/office/officeart/2005/8/layout/process1"/>
    <dgm:cxn modelId="{6422112E-BFE8-4460-A830-68DD2EDFA9D1}" type="presOf" srcId="{653343ED-AA3C-4FE8-B435-F69BA335D01F}" destId="{52C2F801-4C33-46FB-8B40-C141D32D6F37}" srcOrd="0" destOrd="0" presId="urn:microsoft.com/office/officeart/2005/8/layout/process1"/>
    <dgm:cxn modelId="{FC77C232-2DCF-48E4-BE5D-25BEECB2CAC3}" type="presOf" srcId="{FF5CF5F0-57C7-426C-9F79-0B66244BCB9C}" destId="{9C8B9739-B976-439D-B0C3-D7AB3E8732F8}" srcOrd="1" destOrd="0" presId="urn:microsoft.com/office/officeart/2005/8/layout/process1"/>
    <dgm:cxn modelId="{A009C434-233D-4520-8C26-0AA9AD7E2925}" srcId="{E0DD6CFB-0D3D-4FEE-B5B8-FD9A5E7353F5}" destId="{653343ED-AA3C-4FE8-B435-F69BA335D01F}" srcOrd="1" destOrd="0" parTransId="{84103EC7-B719-4B74-AC8F-DEC9612472DD}" sibTransId="{FF5CF5F0-57C7-426C-9F79-0B66244BCB9C}"/>
    <dgm:cxn modelId="{5B8B6364-2BB4-478F-A7BD-D5DE9DCFD18E}" type="presOf" srcId="{3F51B0E8-67D0-438A-8E67-66921270EFC4}" destId="{C75DBAE8-65FF-4925-B5F4-883A0E0B55E3}" srcOrd="0" destOrd="0" presId="urn:microsoft.com/office/officeart/2005/8/layout/process1"/>
    <dgm:cxn modelId="{53D6F768-9375-4973-A6D5-516EC66E5698}" type="presOf" srcId="{24D61985-79AF-4ADC-BBB7-35E428B03988}" destId="{7CA70FC7-72AB-444C-834C-764BC36E2863}" srcOrd="0" destOrd="0" presId="urn:microsoft.com/office/officeart/2005/8/layout/process1"/>
    <dgm:cxn modelId="{05AD0B4B-E02B-45A7-83EC-3EA9AB92D73C}" type="presOf" srcId="{5F546380-E7A7-4A9F-80E2-A1D37C1E0225}" destId="{C50BE56E-E5AA-43C6-996A-F14702C99CAE}" srcOrd="0" destOrd="0" presId="urn:microsoft.com/office/officeart/2005/8/layout/process1"/>
    <dgm:cxn modelId="{C3AC794D-E960-4EDB-A64D-33A092908F4C}" srcId="{E0DD6CFB-0D3D-4FEE-B5B8-FD9A5E7353F5}" destId="{3F51B0E8-67D0-438A-8E67-66921270EFC4}" srcOrd="4" destOrd="0" parTransId="{4E9A7EA9-6DCB-4E92-AB3C-19160E87FB09}" sibTransId="{14119181-EEEA-4CBA-8071-FA881B9312D6}"/>
    <dgm:cxn modelId="{10F32C72-9CB4-4585-9661-99480D5DF3E4}" type="presOf" srcId="{5F546380-E7A7-4A9F-80E2-A1D37C1E0225}" destId="{52D4FE5E-0C87-4551-9DD4-E999BEAC34BB}" srcOrd="1" destOrd="0" presId="urn:microsoft.com/office/officeart/2005/8/layout/process1"/>
    <dgm:cxn modelId="{C94A9D7A-B10A-4DD5-8AD1-A2297B494778}" type="presOf" srcId="{118E19D7-B590-41BF-BD80-A319D88A1ACF}" destId="{B0B40423-4341-42DE-8356-63086242A9DF}" srcOrd="0" destOrd="0" presId="urn:microsoft.com/office/officeart/2005/8/layout/process1"/>
    <dgm:cxn modelId="{1B6D6E88-9EBF-4D7B-9A41-AD696A1D140F}" type="presOf" srcId="{1B8DA3A0-0DDC-4A7B-95C8-8673F91E64EF}" destId="{A058EB37-C6A8-4B72-983F-FCB730CA853F}" srcOrd="0" destOrd="0" presId="urn:microsoft.com/office/officeart/2005/8/layout/process1"/>
    <dgm:cxn modelId="{8C9A67A9-9BCA-4611-98B8-E354A1B2AEC4}" type="presOf" srcId="{CB1D974F-246B-43A1-880F-B0D140525252}" destId="{1C338233-8FBD-467D-884E-905883F9FA25}" srcOrd="0" destOrd="0" presId="urn:microsoft.com/office/officeart/2005/8/layout/process1"/>
    <dgm:cxn modelId="{B62520C4-1890-47E1-90CE-492BD55A585A}" srcId="{E0DD6CFB-0D3D-4FEE-B5B8-FD9A5E7353F5}" destId="{CB1D974F-246B-43A1-880F-B0D140525252}" srcOrd="0" destOrd="0" parTransId="{51995950-F7F4-4815-9C79-B81D61DACBDB}" sibTransId="{B2BB013B-708C-47D1-8C9B-27EEE709922A}"/>
    <dgm:cxn modelId="{F8CC05C6-FBA8-4F85-99E8-5FFC7515EAA6}" type="presOf" srcId="{FF5CF5F0-57C7-426C-9F79-0B66244BCB9C}" destId="{0FF994F4-8B65-43DC-81C9-FFCBA812AE9D}" srcOrd="0" destOrd="0" presId="urn:microsoft.com/office/officeart/2005/8/layout/process1"/>
    <dgm:cxn modelId="{2093F6E7-9B0B-459D-A418-216C732BBF47}" type="presOf" srcId="{B2BB013B-708C-47D1-8C9B-27EEE709922A}" destId="{EC39BA0A-F253-4135-845C-5ED815FECC39}" srcOrd="0" destOrd="0" presId="urn:microsoft.com/office/officeart/2005/8/layout/process1"/>
    <dgm:cxn modelId="{4A9CBEF8-FB1C-4F30-8D21-5154A2DB5412}" type="presOf" srcId="{24D61985-79AF-4ADC-BBB7-35E428B03988}" destId="{3FDE737B-8E5D-4C33-98EE-A7B6291DB124}" srcOrd="1" destOrd="0" presId="urn:microsoft.com/office/officeart/2005/8/layout/process1"/>
    <dgm:cxn modelId="{F58DE3FC-811F-4273-B652-3512543CFD19}" srcId="{E0DD6CFB-0D3D-4FEE-B5B8-FD9A5E7353F5}" destId="{118E19D7-B590-41BF-BD80-A319D88A1ACF}" srcOrd="3" destOrd="0" parTransId="{67B2A2D0-0EB2-46AF-AC68-DC8C79D532DE}" sibTransId="{5F546380-E7A7-4A9F-80E2-A1D37C1E0225}"/>
    <dgm:cxn modelId="{AAFF2D6D-01E2-41F9-97D0-D0F663EB7253}" type="presParOf" srcId="{89081AE9-C7AE-4077-B7B1-4323918B6C6F}" destId="{1C338233-8FBD-467D-884E-905883F9FA25}" srcOrd="0" destOrd="0" presId="urn:microsoft.com/office/officeart/2005/8/layout/process1"/>
    <dgm:cxn modelId="{F0E39288-B8EC-40EE-9FB3-61789F30ADB3}" type="presParOf" srcId="{89081AE9-C7AE-4077-B7B1-4323918B6C6F}" destId="{EC39BA0A-F253-4135-845C-5ED815FECC39}" srcOrd="1" destOrd="0" presId="urn:microsoft.com/office/officeart/2005/8/layout/process1"/>
    <dgm:cxn modelId="{65DB1A19-4EBF-4EE5-8113-D4E0D0959E0C}" type="presParOf" srcId="{EC39BA0A-F253-4135-845C-5ED815FECC39}" destId="{FB43A508-36D5-41C5-ACD9-9EBEC6D1C6FF}" srcOrd="0" destOrd="0" presId="urn:microsoft.com/office/officeart/2005/8/layout/process1"/>
    <dgm:cxn modelId="{BF0621A6-2A3D-4C5E-8827-5A8608596EE6}" type="presParOf" srcId="{89081AE9-C7AE-4077-B7B1-4323918B6C6F}" destId="{52C2F801-4C33-46FB-8B40-C141D32D6F37}" srcOrd="2" destOrd="0" presId="urn:microsoft.com/office/officeart/2005/8/layout/process1"/>
    <dgm:cxn modelId="{8D843D51-A7CE-4C39-8B2D-0E874478E12A}" type="presParOf" srcId="{89081AE9-C7AE-4077-B7B1-4323918B6C6F}" destId="{0FF994F4-8B65-43DC-81C9-FFCBA812AE9D}" srcOrd="3" destOrd="0" presId="urn:microsoft.com/office/officeart/2005/8/layout/process1"/>
    <dgm:cxn modelId="{BB016B28-A6AC-4960-8932-7E859FED67F6}" type="presParOf" srcId="{0FF994F4-8B65-43DC-81C9-FFCBA812AE9D}" destId="{9C8B9739-B976-439D-B0C3-D7AB3E8732F8}" srcOrd="0" destOrd="0" presId="urn:microsoft.com/office/officeart/2005/8/layout/process1"/>
    <dgm:cxn modelId="{3F14B30F-6B33-48A4-85AA-D0C1AC922628}" type="presParOf" srcId="{89081AE9-C7AE-4077-B7B1-4323918B6C6F}" destId="{A058EB37-C6A8-4B72-983F-FCB730CA853F}" srcOrd="4" destOrd="0" presId="urn:microsoft.com/office/officeart/2005/8/layout/process1"/>
    <dgm:cxn modelId="{48344A09-04DD-489C-BDF0-0F7A782A649F}" type="presParOf" srcId="{89081AE9-C7AE-4077-B7B1-4323918B6C6F}" destId="{7CA70FC7-72AB-444C-834C-764BC36E2863}" srcOrd="5" destOrd="0" presId="urn:microsoft.com/office/officeart/2005/8/layout/process1"/>
    <dgm:cxn modelId="{D388CA3B-F791-4F77-ACC9-A05DFF73BEAA}" type="presParOf" srcId="{7CA70FC7-72AB-444C-834C-764BC36E2863}" destId="{3FDE737B-8E5D-4C33-98EE-A7B6291DB124}" srcOrd="0" destOrd="0" presId="urn:microsoft.com/office/officeart/2005/8/layout/process1"/>
    <dgm:cxn modelId="{7722F7AC-EAEA-49DE-8DCE-8AA391D87129}" type="presParOf" srcId="{89081AE9-C7AE-4077-B7B1-4323918B6C6F}" destId="{B0B40423-4341-42DE-8356-63086242A9DF}" srcOrd="6" destOrd="0" presId="urn:microsoft.com/office/officeart/2005/8/layout/process1"/>
    <dgm:cxn modelId="{E887B797-C178-42A3-8F15-FC2A8E625794}" type="presParOf" srcId="{89081AE9-C7AE-4077-B7B1-4323918B6C6F}" destId="{C50BE56E-E5AA-43C6-996A-F14702C99CAE}" srcOrd="7" destOrd="0" presId="urn:microsoft.com/office/officeart/2005/8/layout/process1"/>
    <dgm:cxn modelId="{A4C1A261-2F5A-4DA1-9F0C-45675141333C}" type="presParOf" srcId="{C50BE56E-E5AA-43C6-996A-F14702C99CAE}" destId="{52D4FE5E-0C87-4551-9DD4-E999BEAC34BB}" srcOrd="0" destOrd="0" presId="urn:microsoft.com/office/officeart/2005/8/layout/process1"/>
    <dgm:cxn modelId="{CB56F8C0-1FF7-4BB7-864A-55D31BA14673}" type="presParOf" srcId="{89081AE9-C7AE-4077-B7B1-4323918B6C6F}" destId="{C75DBAE8-65FF-4925-B5F4-883A0E0B55E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38233-8FBD-467D-884E-905883F9FA25}">
      <dsp:nvSpPr>
        <dsp:cNvPr id="0" name=""/>
        <dsp:cNvSpPr/>
      </dsp:nvSpPr>
      <dsp:spPr>
        <a:xfrm>
          <a:off x="4846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Source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247" y="1397558"/>
        <a:ext cx="1449524" cy="848594"/>
      </dsp:txXfrm>
    </dsp:sp>
    <dsp:sp modelId="{EC39BA0A-F253-4135-845C-5ED815FECC39}">
      <dsp:nvSpPr>
        <dsp:cNvPr id="0" name=""/>
        <dsp:cNvSpPr/>
      </dsp:nvSpPr>
      <dsp:spPr>
        <a:xfrm>
          <a:off x="1657405" y="1635566"/>
          <a:ext cx="318493" cy="372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657405" y="1710081"/>
        <a:ext cx="222945" cy="223547"/>
      </dsp:txXfrm>
    </dsp:sp>
    <dsp:sp modelId="{52C2F801-4C33-46FB-8B40-C141D32D6F37}">
      <dsp:nvSpPr>
        <dsp:cNvPr id="0" name=""/>
        <dsp:cNvSpPr/>
      </dsp:nvSpPr>
      <dsp:spPr>
        <a:xfrm>
          <a:off x="2108103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Azure Storage</a:t>
          </a:r>
          <a:endParaRPr lang="en-IN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34504" y="1397558"/>
        <a:ext cx="1449524" cy="848594"/>
      </dsp:txXfrm>
    </dsp:sp>
    <dsp:sp modelId="{0FF994F4-8B65-43DC-81C9-FFCBA812AE9D}">
      <dsp:nvSpPr>
        <dsp:cNvPr id="0" name=""/>
        <dsp:cNvSpPr/>
      </dsp:nvSpPr>
      <dsp:spPr>
        <a:xfrm>
          <a:off x="3760663" y="1635566"/>
          <a:ext cx="318493" cy="372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760663" y="1710081"/>
        <a:ext cx="222945" cy="223547"/>
      </dsp:txXfrm>
    </dsp:sp>
    <dsp:sp modelId="{A058EB37-C6A8-4B72-983F-FCB730CA853F}">
      <dsp:nvSpPr>
        <dsp:cNvPr id="0" name=""/>
        <dsp:cNvSpPr/>
      </dsp:nvSpPr>
      <dsp:spPr>
        <a:xfrm>
          <a:off x="4211361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Azure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Databricks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4237762" y="1397558"/>
        <a:ext cx="1449524" cy="848594"/>
      </dsp:txXfrm>
    </dsp:sp>
    <dsp:sp modelId="{7CA70FC7-72AB-444C-834C-764BC36E2863}">
      <dsp:nvSpPr>
        <dsp:cNvPr id="0" name=""/>
        <dsp:cNvSpPr/>
      </dsp:nvSpPr>
      <dsp:spPr>
        <a:xfrm>
          <a:off x="5863921" y="1635566"/>
          <a:ext cx="318493" cy="372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5863921" y="1710081"/>
        <a:ext cx="222945" cy="223547"/>
      </dsp:txXfrm>
    </dsp:sp>
    <dsp:sp modelId="{B0B40423-4341-42DE-8356-63086242A9DF}">
      <dsp:nvSpPr>
        <dsp:cNvPr id="0" name=""/>
        <dsp:cNvSpPr/>
      </dsp:nvSpPr>
      <dsp:spPr>
        <a:xfrm>
          <a:off x="6314619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Databricks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ML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6341020" y="1397558"/>
        <a:ext cx="1449524" cy="848594"/>
      </dsp:txXfrm>
    </dsp:sp>
    <dsp:sp modelId="{C50BE56E-E5AA-43C6-996A-F14702C99CAE}">
      <dsp:nvSpPr>
        <dsp:cNvPr id="0" name=""/>
        <dsp:cNvSpPr/>
      </dsp:nvSpPr>
      <dsp:spPr>
        <a:xfrm>
          <a:off x="7967178" y="1635566"/>
          <a:ext cx="318493" cy="372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7967178" y="1710081"/>
        <a:ext cx="222945" cy="223547"/>
      </dsp:txXfrm>
    </dsp:sp>
    <dsp:sp modelId="{C75DBAE8-65FF-4925-B5F4-883A0E0B55E3}">
      <dsp:nvSpPr>
        <dsp:cNvPr id="0" name=""/>
        <dsp:cNvSpPr/>
      </dsp:nvSpPr>
      <dsp:spPr>
        <a:xfrm>
          <a:off x="8417876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Power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BI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8444277" y="1397558"/>
        <a:ext cx="1449524" cy="848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7D74A2-3B4D-954C-BCE0-BA697DC5CE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F4C31-EF37-264F-8C4F-A3A07C139E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CDE01-A1F3-2049-81BA-B7E4D3301AE3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43C93-A831-5544-9766-0D18935B52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FBCD7-D303-7B4D-A718-8B6CB0EF84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B6429-A076-9E48-9B7C-D88E10C0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29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6A9CC-D495-EF43-8C44-1644A9ED4984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B882A-90D7-FB4D-B996-1F0AF328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5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Hi Team,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B882A-90D7-FB4D-B996-1F0AF3284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B882A-90D7-FB4D-B996-1F0AF3284E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B882A-90D7-FB4D-B996-1F0AF3284E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4E2D5E-E304-F744-92B4-C2614AA64448}"/>
              </a:ext>
            </a:extLst>
          </p:cNvPr>
          <p:cNvSpPr txBox="1"/>
          <p:nvPr userDrawn="1"/>
        </p:nvSpPr>
        <p:spPr>
          <a:xfrm>
            <a:off x="4064295" y="418470"/>
            <a:ext cx="4072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FLORIDA INTERNATIONAL UNIVERSITY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8DEB929-9798-7B44-8E54-60948088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27" y="3721808"/>
            <a:ext cx="8984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6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564F3C-4E9C-A84A-915B-1971194754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10DF140-61C7-C94E-9347-6DD282A33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54" y="6123851"/>
            <a:ext cx="1217550" cy="5638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A209E8-E5E1-5D41-92D2-2615A78E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0" y="544528"/>
            <a:ext cx="3358280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rgbClr val="CC006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B3200B7-23B0-6542-AF46-FF8EFBF9FBAF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26042" y="1371538"/>
            <a:ext cx="2583215" cy="344430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CB99F92-7B2D-DA41-8932-E06E340EA0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632199" y="743802"/>
            <a:ext cx="7976031" cy="5370396"/>
          </a:xfrm>
          <a:prstGeom prst="corner">
            <a:avLst>
              <a:gd name="adj1" fmla="val 57567"/>
              <a:gd name="adj2" fmla="val 95877"/>
            </a:avLst>
          </a:prstGeo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DDF83C-8AC7-A941-A027-BAAF20DCA295}"/>
              </a:ext>
            </a:extLst>
          </p:cNvPr>
          <p:cNvGrpSpPr/>
          <p:nvPr userDrawn="1"/>
        </p:nvGrpSpPr>
        <p:grpSpPr>
          <a:xfrm>
            <a:off x="3632200" y="637953"/>
            <a:ext cx="7976031" cy="2393648"/>
            <a:chOff x="3683000" y="638356"/>
            <a:chExt cx="7976031" cy="23936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A12D9A-A693-B545-A8F5-2A9593D2A685}"/>
                </a:ext>
              </a:extLst>
            </p:cNvPr>
            <p:cNvSpPr/>
            <p:nvPr/>
          </p:nvSpPr>
          <p:spPr>
            <a:xfrm>
              <a:off x="6417481" y="638356"/>
              <a:ext cx="5241550" cy="110074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35189E-CF3C-9646-86FF-9D061A9687AC}"/>
                </a:ext>
              </a:extLst>
            </p:cNvPr>
            <p:cNvSpPr/>
            <p:nvPr/>
          </p:nvSpPr>
          <p:spPr>
            <a:xfrm rot="16200000">
              <a:off x="5327064" y="1829604"/>
              <a:ext cx="2292822" cy="111977"/>
            </a:xfrm>
            <a:prstGeom prst="rect">
              <a:avLst/>
            </a:prstGeom>
            <a:gradFill>
              <a:gsLst>
                <a:gs pos="9700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F58982-B41E-8340-83CF-555551EE8C45}"/>
                </a:ext>
              </a:extLst>
            </p:cNvPr>
            <p:cNvSpPr/>
            <p:nvPr/>
          </p:nvSpPr>
          <p:spPr>
            <a:xfrm flipH="1">
              <a:off x="3683000" y="2924436"/>
              <a:ext cx="2754068" cy="10605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36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3A9093-3691-AA4C-A2F4-304998E299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342235-2539-9C42-9FFC-2583D8FF2508}"/>
              </a:ext>
            </a:extLst>
          </p:cNvPr>
          <p:cNvGrpSpPr/>
          <p:nvPr userDrawn="1"/>
        </p:nvGrpSpPr>
        <p:grpSpPr>
          <a:xfrm flipH="1" flipV="1">
            <a:off x="10644674" y="5408676"/>
            <a:ext cx="735606" cy="746592"/>
            <a:chOff x="897887" y="745236"/>
            <a:chExt cx="735606" cy="7465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082B33-8809-4D4E-892A-871B1D090AB4}"/>
                </a:ext>
              </a:extLst>
            </p:cNvPr>
            <p:cNvSpPr/>
            <p:nvPr/>
          </p:nvSpPr>
          <p:spPr>
            <a:xfrm rot="162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9A3A04-48C2-9046-99D8-29E0696CC719}"/>
                </a:ext>
              </a:extLst>
            </p:cNvPr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34CB5F-76F4-6745-89D4-C806CD69862C}"/>
              </a:ext>
            </a:extLst>
          </p:cNvPr>
          <p:cNvGrpSpPr/>
          <p:nvPr userDrawn="1"/>
        </p:nvGrpSpPr>
        <p:grpSpPr>
          <a:xfrm flipV="1">
            <a:off x="789474" y="5408676"/>
            <a:ext cx="735606" cy="746592"/>
            <a:chOff x="897887" y="745236"/>
            <a:chExt cx="735606" cy="7465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A027F7-340B-AE49-A6E7-AF7808C4881B}"/>
                </a:ext>
              </a:extLst>
            </p:cNvPr>
            <p:cNvSpPr/>
            <p:nvPr/>
          </p:nvSpPr>
          <p:spPr>
            <a:xfrm rot="162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08E556-02A5-F644-8527-1071C399CF8F}"/>
                </a:ext>
              </a:extLst>
            </p:cNvPr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0C6396-694E-7E4D-99B5-1FFF7CB06E00}"/>
              </a:ext>
            </a:extLst>
          </p:cNvPr>
          <p:cNvGrpSpPr/>
          <p:nvPr userDrawn="1"/>
        </p:nvGrpSpPr>
        <p:grpSpPr>
          <a:xfrm flipH="1">
            <a:off x="10644674" y="745236"/>
            <a:ext cx="735606" cy="746592"/>
            <a:chOff x="897887" y="745236"/>
            <a:chExt cx="735606" cy="7465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D90838-A6BF-0F4F-9EEF-F4EF18A3585C}"/>
                </a:ext>
              </a:extLst>
            </p:cNvPr>
            <p:cNvSpPr/>
            <p:nvPr/>
          </p:nvSpPr>
          <p:spPr>
            <a:xfrm rot="162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FA1B5D-1100-BA4E-880C-425F37DC1986}"/>
                </a:ext>
              </a:extLst>
            </p:cNvPr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A9768829-BB27-E04C-AC08-35C2DCF434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18591" y="2310784"/>
            <a:ext cx="7510717" cy="339445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7577F2A-343B-0547-90B9-31071026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90" y="1198471"/>
            <a:ext cx="7510718" cy="84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432753-6F7F-614E-852E-0E437C757C8A}"/>
              </a:ext>
            </a:extLst>
          </p:cNvPr>
          <p:cNvGrpSpPr/>
          <p:nvPr userDrawn="1"/>
        </p:nvGrpSpPr>
        <p:grpSpPr>
          <a:xfrm rot="16200000" flipH="1">
            <a:off x="786644" y="682484"/>
            <a:ext cx="731520" cy="747831"/>
            <a:chOff x="897887" y="745236"/>
            <a:chExt cx="731520" cy="74783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23CBF0-EBAD-5A48-BEB5-7F7ED127ED9A}"/>
                </a:ext>
              </a:extLst>
            </p:cNvPr>
            <p:cNvSpPr/>
            <p:nvPr/>
          </p:nvSpPr>
          <p:spPr>
            <a:xfrm rot="16200000" flipH="1">
              <a:off x="1184399" y="458724"/>
              <a:ext cx="158496" cy="731520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54997F-8EB7-5140-9E75-4B286C8C6FED}"/>
                </a:ext>
              </a:extLst>
            </p:cNvPr>
            <p:cNvSpPr/>
            <p:nvPr/>
          </p:nvSpPr>
          <p:spPr>
            <a:xfrm flipH="1">
              <a:off x="897887" y="898707"/>
              <a:ext cx="158496" cy="594360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F2EB2B1-A9F3-9943-AABF-16618AFA9BE8}"/>
              </a:ext>
            </a:extLst>
          </p:cNvPr>
          <p:cNvSpPr txBox="1"/>
          <p:nvPr userDrawn="1"/>
        </p:nvSpPr>
        <p:spPr>
          <a:xfrm>
            <a:off x="3927573" y="6404446"/>
            <a:ext cx="4492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 spc="3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FLORIDA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453642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C2860B-6047-5A4C-A34C-2CE3559F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827C6-B251-F84D-ADAF-23A63055EED5}"/>
              </a:ext>
            </a:extLst>
          </p:cNvPr>
          <p:cNvSpPr txBox="1">
            <a:spLocks/>
          </p:cNvSpPr>
          <p:nvPr userDrawn="1"/>
        </p:nvSpPr>
        <p:spPr>
          <a:xfrm>
            <a:off x="3244174" y="1626141"/>
            <a:ext cx="5791200" cy="93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3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3FE4AA1A-321B-034B-A436-1489DB5063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9190" y="2737943"/>
            <a:ext cx="8147304" cy="29670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D80675-BCCC-9D43-8C06-61A6E754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87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D24B231-6806-6549-A9EB-CC858BE52B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853AFDF2-6FAF-3C45-BA79-69FE0FE7C5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9190" y="2737943"/>
            <a:ext cx="8147304" cy="29670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51A568-E78E-1345-A344-90658C4D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85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D844F3F-144D-EC46-9448-847C2C242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443" cy="6858000"/>
          </a:xfrm>
          <a:prstGeom prst="rect">
            <a:avLst/>
          </a:prstGeom>
        </p:spPr>
      </p:pic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1D0C1A8D-A891-934D-BEDF-BCAF239DB6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9190" y="2737943"/>
            <a:ext cx="8147304" cy="29670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61F8EC-ACD0-3544-9489-9E14A2C45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0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yellow, colorful, sign&#10;&#10;Description automatically generated">
            <a:extLst>
              <a:ext uri="{FF2B5EF4-FFF2-40B4-BE49-F238E27FC236}">
                <a16:creationId xmlns:a16="http://schemas.microsoft.com/office/drawing/2014/main" id="{74C3F4AC-284C-8648-B74F-734AD0C970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DCC8F7BA-1E34-D442-AEF7-6604F2F726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9190" y="2737943"/>
            <a:ext cx="8147304" cy="29670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571367-FB83-B648-89F4-308268D2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36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1B882C-C539-A944-97F2-FC0CDA5F0C74}"/>
              </a:ext>
            </a:extLst>
          </p:cNvPr>
          <p:cNvGrpSpPr/>
          <p:nvPr userDrawn="1"/>
        </p:nvGrpSpPr>
        <p:grpSpPr>
          <a:xfrm flipV="1">
            <a:off x="11185080" y="298640"/>
            <a:ext cx="735606" cy="746592"/>
            <a:chOff x="10666920" y="5421408"/>
            <a:chExt cx="735606" cy="7465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B3CB66-C4EA-1D4A-AB31-F3B036627C35}"/>
                </a:ext>
              </a:extLst>
            </p:cNvPr>
            <p:cNvSpPr/>
            <p:nvPr/>
          </p:nvSpPr>
          <p:spPr>
            <a:xfrm rot="16200000" flipV="1">
              <a:off x="10955475" y="5720949"/>
              <a:ext cx="158496" cy="735606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919F03-190B-A144-89EE-F2C24C54E8DF}"/>
                </a:ext>
              </a:extLst>
            </p:cNvPr>
            <p:cNvSpPr/>
            <p:nvPr/>
          </p:nvSpPr>
          <p:spPr>
            <a:xfrm flipV="1">
              <a:off x="11244030" y="5421408"/>
              <a:ext cx="158496" cy="593121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82203" y="1788668"/>
            <a:ext cx="7902877" cy="424948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itle 18">
            <a:extLst>
              <a:ext uri="{FF2B5EF4-FFF2-40B4-BE49-F238E27FC236}">
                <a16:creationId xmlns:a16="http://schemas.microsoft.com/office/drawing/2014/main" id="{C716CB0E-F1FF-504E-9653-C73C2D7C4396}"/>
              </a:ext>
            </a:extLst>
          </p:cNvPr>
          <p:cNvSpPr txBox="1">
            <a:spLocks/>
          </p:cNvSpPr>
          <p:nvPr userDrawn="1"/>
        </p:nvSpPr>
        <p:spPr>
          <a:xfrm>
            <a:off x="3282203" y="894071"/>
            <a:ext cx="6105637" cy="721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300">
                <a:solidFill>
                  <a:srgbClr val="D92D8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spc="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AFD9C3E-7E7C-AB48-8364-4BE09979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03" y="819848"/>
            <a:ext cx="7902877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 descr="A blue sky&#10;&#10;Description automatically generated">
            <a:extLst>
              <a:ext uri="{FF2B5EF4-FFF2-40B4-BE49-F238E27FC236}">
                <a16:creationId xmlns:a16="http://schemas.microsoft.com/office/drawing/2014/main" id="{F52B9004-D179-1A4A-80CE-4571C434E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2465798" cy="6857999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69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82203" y="1788667"/>
            <a:ext cx="7929604" cy="417526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200CCED-6E70-9C4C-8D34-9653C97B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03" y="819848"/>
            <a:ext cx="7929604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9" name="Picture 18" descr="A blue sky&#10;&#10;Description automatically generated">
            <a:extLst>
              <a:ext uri="{FF2B5EF4-FFF2-40B4-BE49-F238E27FC236}">
                <a16:creationId xmlns:a16="http://schemas.microsoft.com/office/drawing/2014/main" id="{6B427909-11C3-2B4F-99E1-06647A829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2465798" cy="685800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C4F623B-6644-7B41-A514-8B0D97CB3BB5}"/>
              </a:ext>
            </a:extLst>
          </p:cNvPr>
          <p:cNvGrpSpPr/>
          <p:nvPr userDrawn="1"/>
        </p:nvGrpSpPr>
        <p:grpSpPr>
          <a:xfrm>
            <a:off x="2393879" y="0"/>
            <a:ext cx="9798121" cy="6889337"/>
            <a:chOff x="2421466" y="-1"/>
            <a:chExt cx="9810796" cy="68740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E3BA29-D548-E14A-925A-6DDE5A185378}"/>
                </a:ext>
              </a:extLst>
            </p:cNvPr>
            <p:cNvSpPr/>
            <p:nvPr/>
          </p:nvSpPr>
          <p:spPr>
            <a:xfrm rot="16200000" flipH="1">
              <a:off x="-852862" y="3408870"/>
              <a:ext cx="6723461" cy="174801"/>
            </a:xfrm>
            <a:prstGeom prst="rect">
              <a:avLst/>
            </a:prstGeom>
            <a:gradFill>
              <a:gsLst>
                <a:gs pos="98000">
                  <a:srgbClr val="D92D8A"/>
                </a:gs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DB505-A3CE-D74D-92E0-CB719251EDDA}"/>
                </a:ext>
              </a:extLst>
            </p:cNvPr>
            <p:cNvSpPr/>
            <p:nvPr/>
          </p:nvSpPr>
          <p:spPr>
            <a:xfrm flipH="1">
              <a:off x="2421466" y="-1"/>
              <a:ext cx="9770533" cy="134540"/>
            </a:xfrm>
            <a:prstGeom prst="rect">
              <a:avLst/>
            </a:prstGeom>
            <a:gradFill>
              <a:gsLst>
                <a:gs pos="96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5620D0-8507-8C49-B78D-FCF723E33FB3}"/>
                </a:ext>
              </a:extLst>
            </p:cNvPr>
            <p:cNvSpPr/>
            <p:nvPr/>
          </p:nvSpPr>
          <p:spPr>
            <a:xfrm flipH="1">
              <a:off x="2421467" y="6739466"/>
              <a:ext cx="5266266" cy="134540"/>
            </a:xfrm>
            <a:prstGeom prst="rect">
              <a:avLst/>
            </a:prstGeom>
            <a:gradFill>
              <a:gsLst>
                <a:gs pos="96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D88CDB-1D99-0741-8F0C-6B653BC890C1}"/>
                </a:ext>
              </a:extLst>
            </p:cNvPr>
            <p:cNvSpPr/>
            <p:nvPr/>
          </p:nvSpPr>
          <p:spPr>
            <a:xfrm rot="16200000" flipH="1">
              <a:off x="11018794" y="1038665"/>
              <a:ext cx="2252134" cy="174802"/>
            </a:xfrm>
            <a:prstGeom prst="rect">
              <a:avLst/>
            </a:prstGeom>
            <a:gradFill>
              <a:gsLst>
                <a:gs pos="96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8485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290" y="1852474"/>
            <a:ext cx="3802775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112813B-6A84-0946-A634-0826DA95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30" descr="A blue sky&#10;&#10;Description automatically generated">
            <a:extLst>
              <a:ext uri="{FF2B5EF4-FFF2-40B4-BE49-F238E27FC236}">
                <a16:creationId xmlns:a16="http://schemas.microsoft.com/office/drawing/2014/main" id="{7F8F79F9-053E-AC4E-A228-8BCFC40902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568" y="0"/>
            <a:ext cx="7214432" cy="6858000"/>
          </a:xfrm>
          <a:prstGeom prst="rect">
            <a:avLst/>
          </a:prstGeom>
        </p:spPr>
      </p:pic>
      <p:sp>
        <p:nvSpPr>
          <p:cNvPr id="34" name="Content Placeholder 15">
            <a:extLst>
              <a:ext uri="{FF2B5EF4-FFF2-40B4-BE49-F238E27FC236}">
                <a16:creationId xmlns:a16="http://schemas.microsoft.com/office/drawing/2014/main" id="{FA4447E9-32AB-CE42-93AE-D7EC1B389E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90347" y="1852474"/>
            <a:ext cx="4277180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BF4C30-962C-1E4F-9E58-14FE84F789BA}"/>
              </a:ext>
            </a:extLst>
          </p:cNvPr>
          <p:cNvGrpSpPr/>
          <p:nvPr userDrawn="1"/>
        </p:nvGrpSpPr>
        <p:grpSpPr>
          <a:xfrm flipV="1">
            <a:off x="5539550" y="5593682"/>
            <a:ext cx="522582" cy="530387"/>
            <a:chOff x="5537621" y="745236"/>
            <a:chExt cx="522582" cy="5303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50B0C7-D302-0B4B-AD72-E890FFCB54EE}"/>
                </a:ext>
              </a:extLst>
            </p:cNvPr>
            <p:cNvSpPr/>
            <p:nvPr/>
          </p:nvSpPr>
          <p:spPr>
            <a:xfrm rot="162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49CCCB-7919-8C48-AA2A-25B9454C5E42}"/>
                </a:ext>
              </a:extLst>
            </p:cNvPr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4B3544-D1C9-F748-A16A-673E8B5DE3A0}"/>
              </a:ext>
            </a:extLst>
          </p:cNvPr>
          <p:cNvGrpSpPr/>
          <p:nvPr userDrawn="1"/>
        </p:nvGrpSpPr>
        <p:grpSpPr>
          <a:xfrm>
            <a:off x="5539550" y="745236"/>
            <a:ext cx="522582" cy="529651"/>
            <a:chOff x="5537621" y="745236"/>
            <a:chExt cx="522582" cy="52965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58E3C8-4ED3-FA44-8429-ECCE05048DE4}"/>
                </a:ext>
              </a:extLst>
            </p:cNvPr>
            <p:cNvSpPr/>
            <p:nvPr/>
          </p:nvSpPr>
          <p:spPr>
            <a:xfrm rot="162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143827-EC07-1845-BF59-7E49CB3304DC}"/>
                </a:ext>
              </a:extLst>
            </p:cNvPr>
            <p:cNvSpPr/>
            <p:nvPr/>
          </p:nvSpPr>
          <p:spPr>
            <a:xfrm flipH="1">
              <a:off x="5537621" y="854263"/>
              <a:ext cx="112597" cy="420624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8A2E4B-D844-0742-91AF-B6EE973CA645}"/>
              </a:ext>
            </a:extLst>
          </p:cNvPr>
          <p:cNvGrpSpPr/>
          <p:nvPr userDrawn="1"/>
        </p:nvGrpSpPr>
        <p:grpSpPr>
          <a:xfrm>
            <a:off x="11086608" y="745236"/>
            <a:ext cx="522582" cy="530387"/>
            <a:chOff x="11140977" y="745236"/>
            <a:chExt cx="522582" cy="53038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654D92-F1BA-A349-9034-C64E2FC07C5E}"/>
                </a:ext>
              </a:extLst>
            </p:cNvPr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F6365A-E6EB-6243-9EDA-C82AE5EF6EA1}"/>
                </a:ext>
              </a:extLst>
            </p:cNvPr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F200F0-881B-AE40-AFBB-575D931372BB}"/>
              </a:ext>
            </a:extLst>
          </p:cNvPr>
          <p:cNvGrpSpPr/>
          <p:nvPr userDrawn="1"/>
        </p:nvGrpSpPr>
        <p:grpSpPr>
          <a:xfrm flipV="1">
            <a:off x="11086608" y="5593682"/>
            <a:ext cx="522582" cy="530387"/>
            <a:chOff x="11140977" y="745236"/>
            <a:chExt cx="522582" cy="53038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C6B3E1-3A65-FB44-990B-A4475CBDDD93}"/>
                </a:ext>
              </a:extLst>
            </p:cNvPr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D0C5D8-C5A4-A943-A2B2-8EF3C3E01D9E}"/>
                </a:ext>
              </a:extLst>
            </p:cNvPr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27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blue sky&#10;&#10;Description automatically generated">
            <a:extLst>
              <a:ext uri="{FF2B5EF4-FFF2-40B4-BE49-F238E27FC236}">
                <a16:creationId xmlns:a16="http://schemas.microsoft.com/office/drawing/2014/main" id="{5941AC91-51E1-BD44-8333-8EC6B8C58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568" y="0"/>
            <a:ext cx="7214432" cy="685800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290" y="1852474"/>
            <a:ext cx="3802775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10E303A-0EE2-014D-982B-DD7765D1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E6CB02-B2E4-FD48-BD48-A0CD3144A8D8}"/>
              </a:ext>
            </a:extLst>
          </p:cNvPr>
          <p:cNvGrpSpPr/>
          <p:nvPr userDrawn="1"/>
        </p:nvGrpSpPr>
        <p:grpSpPr>
          <a:xfrm flipH="1" flipV="1">
            <a:off x="11087460" y="5596087"/>
            <a:ext cx="522582" cy="530386"/>
            <a:chOff x="2645664" y="2011680"/>
            <a:chExt cx="735606" cy="7465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7CEFF8-E1E9-8041-AC38-FEBE13C577B2}"/>
                </a:ext>
              </a:extLst>
            </p:cNvPr>
            <p:cNvSpPr/>
            <p:nvPr/>
          </p:nvSpPr>
          <p:spPr>
            <a:xfrm rot="162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30000">
                  <a:srgbClr val="D92D8A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8AB8CF-68F3-2B43-811F-C129FA1BA13A}"/>
                </a:ext>
              </a:extLst>
            </p:cNvPr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29000">
                  <a:srgbClr val="D92D8A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E541D45-E316-744F-BD0C-4BFACA731C29}"/>
              </a:ext>
            </a:extLst>
          </p:cNvPr>
          <p:cNvGrpSpPr/>
          <p:nvPr userDrawn="1"/>
        </p:nvGrpSpPr>
        <p:grpSpPr>
          <a:xfrm flipV="1">
            <a:off x="5539549" y="5593683"/>
            <a:ext cx="522582" cy="530386"/>
            <a:chOff x="2645664" y="2011680"/>
            <a:chExt cx="735606" cy="74659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D29A71-357A-DD47-96D9-D8E4DEBA1741}"/>
                </a:ext>
              </a:extLst>
            </p:cNvPr>
            <p:cNvSpPr/>
            <p:nvPr/>
          </p:nvSpPr>
          <p:spPr>
            <a:xfrm rot="162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30000">
                  <a:srgbClr val="D92D8A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E9CFD4-BC95-8047-BE3F-CA666B3459D8}"/>
                </a:ext>
              </a:extLst>
            </p:cNvPr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29000">
                  <a:srgbClr val="D92D8A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632377-3A0F-C443-BA2C-398E882AC060}"/>
              </a:ext>
            </a:extLst>
          </p:cNvPr>
          <p:cNvGrpSpPr/>
          <p:nvPr userDrawn="1"/>
        </p:nvGrpSpPr>
        <p:grpSpPr>
          <a:xfrm>
            <a:off x="5540614" y="745361"/>
            <a:ext cx="522582" cy="530386"/>
            <a:chOff x="2645664" y="2011680"/>
            <a:chExt cx="735606" cy="74659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89ABA4-7585-2A44-A2F2-E1D06AEEB21B}"/>
                </a:ext>
              </a:extLst>
            </p:cNvPr>
            <p:cNvSpPr/>
            <p:nvPr/>
          </p:nvSpPr>
          <p:spPr>
            <a:xfrm rot="162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30000">
                  <a:srgbClr val="D92D8A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2732AD-65BD-0C4B-8F28-9B79B9820FC9}"/>
                </a:ext>
              </a:extLst>
            </p:cNvPr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29000">
                  <a:srgbClr val="D92D8A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B2452C-A655-8D47-A8D4-3493DDA1D602}"/>
              </a:ext>
            </a:extLst>
          </p:cNvPr>
          <p:cNvGrpSpPr/>
          <p:nvPr userDrawn="1"/>
        </p:nvGrpSpPr>
        <p:grpSpPr>
          <a:xfrm flipH="1">
            <a:off x="11087460" y="742129"/>
            <a:ext cx="522582" cy="530386"/>
            <a:chOff x="2645664" y="2011680"/>
            <a:chExt cx="735606" cy="74659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C730C6-91C6-664D-9DC8-68F6D2CB25FB}"/>
                </a:ext>
              </a:extLst>
            </p:cNvPr>
            <p:cNvSpPr/>
            <p:nvPr/>
          </p:nvSpPr>
          <p:spPr>
            <a:xfrm rot="162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30000">
                  <a:srgbClr val="D92D8A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D38127-BA89-A54A-B41C-130C55941480}"/>
                </a:ext>
              </a:extLst>
            </p:cNvPr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29000">
                  <a:srgbClr val="D92D8A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3" name="Content Placeholder 15">
            <a:extLst>
              <a:ext uri="{FF2B5EF4-FFF2-40B4-BE49-F238E27FC236}">
                <a16:creationId xmlns:a16="http://schemas.microsoft.com/office/drawing/2014/main" id="{895CA8A0-79E6-DE47-B969-C4A95B671A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90347" y="1852474"/>
            <a:ext cx="4277180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02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8F8D55-B506-3449-B7ED-0C6B5D8C8E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0222" y="1939925"/>
            <a:ext cx="8984543" cy="43389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BEB633C-F7A2-6145-BF98-E1B7E0CD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EF7C2-ABE5-874A-83A9-9ED5212B9099}"/>
              </a:ext>
            </a:extLst>
          </p:cNvPr>
          <p:cNvSpPr txBox="1"/>
          <p:nvPr userDrawn="1"/>
        </p:nvSpPr>
        <p:spPr>
          <a:xfrm>
            <a:off x="7260221" y="6483240"/>
            <a:ext cx="46858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kern="1200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FLORIDA INTERNATIONAL UNIVERSITY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2B47B7A-374F-F040-A985-8B40D325D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8510" y="219326"/>
            <a:ext cx="121755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44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4B3544-D1C9-F748-A16A-673E8B5DE3A0}"/>
              </a:ext>
            </a:extLst>
          </p:cNvPr>
          <p:cNvGrpSpPr/>
          <p:nvPr userDrawn="1"/>
        </p:nvGrpSpPr>
        <p:grpSpPr>
          <a:xfrm>
            <a:off x="5539550" y="745236"/>
            <a:ext cx="522582" cy="530387"/>
            <a:chOff x="5537621" y="745236"/>
            <a:chExt cx="522582" cy="5303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58E3C8-4ED3-FA44-8429-ECCE05048DE4}"/>
                </a:ext>
              </a:extLst>
            </p:cNvPr>
            <p:cNvSpPr/>
            <p:nvPr/>
          </p:nvSpPr>
          <p:spPr>
            <a:xfrm rot="162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143827-EC07-1845-BF59-7E49CB3304DC}"/>
                </a:ext>
              </a:extLst>
            </p:cNvPr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BF4C30-962C-1E4F-9E58-14FE84F789BA}"/>
              </a:ext>
            </a:extLst>
          </p:cNvPr>
          <p:cNvGrpSpPr/>
          <p:nvPr userDrawn="1"/>
        </p:nvGrpSpPr>
        <p:grpSpPr>
          <a:xfrm flipV="1">
            <a:off x="5539550" y="5593682"/>
            <a:ext cx="522582" cy="530387"/>
            <a:chOff x="5537621" y="745236"/>
            <a:chExt cx="522582" cy="5303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50B0C7-D302-0B4B-AD72-E890FFCB54EE}"/>
                </a:ext>
              </a:extLst>
            </p:cNvPr>
            <p:cNvSpPr/>
            <p:nvPr/>
          </p:nvSpPr>
          <p:spPr>
            <a:xfrm rot="162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49CCCB-7919-8C48-AA2A-25B9454C5E42}"/>
                </a:ext>
              </a:extLst>
            </p:cNvPr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8A2E4B-D844-0742-91AF-B6EE973CA645}"/>
              </a:ext>
            </a:extLst>
          </p:cNvPr>
          <p:cNvGrpSpPr/>
          <p:nvPr userDrawn="1"/>
        </p:nvGrpSpPr>
        <p:grpSpPr>
          <a:xfrm>
            <a:off x="11086608" y="745236"/>
            <a:ext cx="522582" cy="530387"/>
            <a:chOff x="11140977" y="745236"/>
            <a:chExt cx="522582" cy="53038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654D92-F1BA-A349-9034-C64E2FC07C5E}"/>
                </a:ext>
              </a:extLst>
            </p:cNvPr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F6365A-E6EB-6243-9EDA-C82AE5EF6EA1}"/>
                </a:ext>
              </a:extLst>
            </p:cNvPr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F200F0-881B-AE40-AFBB-575D931372BB}"/>
              </a:ext>
            </a:extLst>
          </p:cNvPr>
          <p:cNvGrpSpPr/>
          <p:nvPr userDrawn="1"/>
        </p:nvGrpSpPr>
        <p:grpSpPr>
          <a:xfrm flipV="1">
            <a:off x="11086608" y="5593682"/>
            <a:ext cx="522582" cy="530387"/>
            <a:chOff x="11140977" y="745236"/>
            <a:chExt cx="522582" cy="53038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C6B3E1-3A65-FB44-990B-A4475CBDDD93}"/>
                </a:ext>
              </a:extLst>
            </p:cNvPr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D0C5D8-C5A4-A943-A2B2-8EF3C3E01D9E}"/>
                </a:ext>
              </a:extLst>
            </p:cNvPr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3" name="Content Placeholder 15">
            <a:extLst>
              <a:ext uri="{FF2B5EF4-FFF2-40B4-BE49-F238E27FC236}">
                <a16:creationId xmlns:a16="http://schemas.microsoft.com/office/drawing/2014/main" id="{895CA8A0-79E6-DE47-B969-C4A95B671A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90347" y="1852474"/>
            <a:ext cx="4277180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 descr="A blue sky&#10;&#10;Description automatically generated">
            <a:extLst>
              <a:ext uri="{FF2B5EF4-FFF2-40B4-BE49-F238E27FC236}">
                <a16:creationId xmlns:a16="http://schemas.microsoft.com/office/drawing/2014/main" id="{36B238F2-2857-544E-8AD3-AED1952A8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5065873" cy="685800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290" y="1852474"/>
            <a:ext cx="3802775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CFBBF3E-8312-B947-832D-CDD3E3286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76AA251-3835-8641-83B2-FAB7327B0A3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994074" y="2799440"/>
            <a:ext cx="6203852" cy="12591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6FADD-F449-4640-B1B4-8B65C842EBF9}"/>
              </a:ext>
            </a:extLst>
          </p:cNvPr>
          <p:cNvSpPr txBox="1"/>
          <p:nvPr userDrawn="1"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 sz="900" kern="1200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FLORIDA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40796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76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0D855-4CD9-FC45-9379-29AA2918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0222" y="1951592"/>
            <a:ext cx="4222749" cy="43389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F7AE448-EA8B-3741-9051-021832094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8510" y="219326"/>
            <a:ext cx="1217550" cy="56388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F1B571-98EE-5644-AF99-B840E321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C10A61-C3FE-6D42-9D75-3E01190582E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52016" y="1951592"/>
            <a:ext cx="4222749" cy="43389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19F95-A052-B345-B8CB-24664E9F155A}"/>
              </a:ext>
            </a:extLst>
          </p:cNvPr>
          <p:cNvSpPr txBox="1"/>
          <p:nvPr userDrawn="1"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900" kern="1200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FLORIDA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1429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0">
            <a:extLst>
              <a:ext uri="{FF2B5EF4-FFF2-40B4-BE49-F238E27FC236}">
                <a16:creationId xmlns:a16="http://schemas.microsoft.com/office/drawing/2014/main" id="{01F82B3F-9873-EF4E-94EC-057DD4B20E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3721834" y="880677"/>
            <a:ext cx="7988142" cy="5366010"/>
          </a:xfrm>
          <a:prstGeom prst="corner">
            <a:avLst>
              <a:gd name="adj1" fmla="val 57242"/>
              <a:gd name="adj2" fmla="val 95740"/>
            </a:avLst>
          </a:prstGeom>
          <a:blipFill dpi="0" rotWithShape="0">
            <a:blip r:embed="rId2" cstate="email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rm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EEB5A-8893-144A-91F5-C06A23DED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51929"/>
            <a:ext cx="2469469" cy="304136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A37C7-20CF-AC4A-BD08-C6142B1C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48430"/>
            <a:ext cx="4720887" cy="18540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24E5270-E663-6349-BFBE-6C5E5807A1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54" y="6123851"/>
            <a:ext cx="1217550" cy="5638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995F14-BCAF-A943-B330-BDBF466216E3}"/>
              </a:ext>
            </a:extLst>
          </p:cNvPr>
          <p:cNvGrpSpPr/>
          <p:nvPr userDrawn="1"/>
        </p:nvGrpSpPr>
        <p:grpSpPr>
          <a:xfrm>
            <a:off x="3721835" y="773552"/>
            <a:ext cx="7988141" cy="2408473"/>
            <a:chOff x="3673920" y="736031"/>
            <a:chExt cx="7988141" cy="24084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DC6E15-79FC-9B4E-8E6B-F01C12947347}"/>
                </a:ext>
              </a:extLst>
            </p:cNvPr>
            <p:cNvSpPr/>
            <p:nvPr/>
          </p:nvSpPr>
          <p:spPr>
            <a:xfrm>
              <a:off x="6426113" y="736031"/>
              <a:ext cx="5235948" cy="110300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493B4-9D15-5940-B5ED-66732B4B293A}"/>
                </a:ext>
              </a:extLst>
            </p:cNvPr>
            <p:cNvSpPr/>
            <p:nvPr/>
          </p:nvSpPr>
          <p:spPr>
            <a:xfrm rot="5400000">
              <a:off x="6048976" y="1212201"/>
              <a:ext cx="860965" cy="10669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56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65F000-A2F0-714C-ADAA-960582B7C4AB}"/>
                </a:ext>
              </a:extLst>
            </p:cNvPr>
            <p:cNvSpPr/>
            <p:nvPr/>
          </p:nvSpPr>
          <p:spPr>
            <a:xfrm rot="16200000">
              <a:off x="5741965" y="2347501"/>
              <a:ext cx="1474993" cy="106693"/>
            </a:xfrm>
            <a:prstGeom prst="rect">
              <a:avLst/>
            </a:prstGeom>
            <a:gradFill>
              <a:gsLst>
                <a:gs pos="7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AD155-D0FF-8642-B412-219D327DA829}"/>
                </a:ext>
              </a:extLst>
            </p:cNvPr>
            <p:cNvSpPr/>
            <p:nvPr/>
          </p:nvSpPr>
          <p:spPr>
            <a:xfrm flipH="1">
              <a:off x="3673920" y="3034776"/>
              <a:ext cx="2858884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29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525A8C-1EFB-6341-8B8C-79B7C59F70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3957" y="696340"/>
            <a:ext cx="7622001" cy="5015143"/>
          </a:xfrm>
          <a:prstGeom prst="corner">
            <a:avLst>
              <a:gd name="adj1" fmla="val 78408"/>
              <a:gd name="adj2" fmla="val 117748"/>
            </a:avLst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1E7B94C-6884-7948-9EDC-3BED80DDD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36" y="686124"/>
            <a:ext cx="1217550" cy="5638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21AA497-2E05-2249-9F34-D8D24564233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26042" y="1371538"/>
            <a:ext cx="2583215" cy="344430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C8A8FC-C281-7540-A2F1-0C7261C1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0C27EA-5D11-5546-8472-866F259E7BFC}"/>
              </a:ext>
            </a:extLst>
          </p:cNvPr>
          <p:cNvGrpSpPr/>
          <p:nvPr userDrawn="1"/>
        </p:nvGrpSpPr>
        <p:grpSpPr>
          <a:xfrm>
            <a:off x="3843957" y="582803"/>
            <a:ext cx="7628351" cy="1197932"/>
            <a:chOff x="3840781" y="580943"/>
            <a:chExt cx="7628351" cy="11979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15F3C6-7BE9-E34E-B778-A0FF431CC9C1}"/>
                </a:ext>
              </a:extLst>
            </p:cNvPr>
            <p:cNvSpPr/>
            <p:nvPr/>
          </p:nvSpPr>
          <p:spPr>
            <a:xfrm flipH="1">
              <a:off x="3840781" y="580944"/>
              <a:ext cx="5970185" cy="113536"/>
            </a:xfrm>
            <a:prstGeom prst="rect">
              <a:avLst/>
            </a:prstGeom>
            <a:gradFill>
              <a:gsLst>
                <a:gs pos="7000">
                  <a:srgbClr val="00FFFF"/>
                </a:gs>
                <a:gs pos="79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83E426-A956-204B-922C-C9B114A51E89}"/>
                </a:ext>
              </a:extLst>
            </p:cNvPr>
            <p:cNvSpPr/>
            <p:nvPr/>
          </p:nvSpPr>
          <p:spPr>
            <a:xfrm>
              <a:off x="9757159" y="1669147"/>
              <a:ext cx="1711973" cy="109728"/>
            </a:xfrm>
            <a:prstGeom prst="rect">
              <a:avLst/>
            </a:prstGeom>
            <a:gradFill>
              <a:gsLst>
                <a:gs pos="9000">
                  <a:srgbClr val="00FFFF"/>
                </a:gs>
                <a:gs pos="6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4F2D43-E606-9E4C-B3E1-C3F4607A4260}"/>
                </a:ext>
              </a:extLst>
            </p:cNvPr>
            <p:cNvSpPr/>
            <p:nvPr/>
          </p:nvSpPr>
          <p:spPr>
            <a:xfrm rot="5400000" flipH="1">
              <a:off x="9201318" y="1125045"/>
              <a:ext cx="1197932" cy="10972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80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flying, plane, bird&#10;&#10;Description automatically generated">
            <a:extLst>
              <a:ext uri="{FF2B5EF4-FFF2-40B4-BE49-F238E27FC236}">
                <a16:creationId xmlns:a16="http://schemas.microsoft.com/office/drawing/2014/main" id="{64D9EE0F-6494-1A4B-AB72-3C7AE9F28F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443" cy="6858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84FFD0-FE9F-7B4A-B7A3-7CE892EF9B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7648" y="546137"/>
            <a:ext cx="7578309" cy="5618863"/>
          </a:xfrm>
          <a:prstGeom prst="corner">
            <a:avLst>
              <a:gd name="adj1" fmla="val 80709"/>
              <a:gd name="adj2" fmla="val 104483"/>
            </a:avLst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E8B4190-7A7B-3447-AACA-71ED88EA3D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36" y="686124"/>
            <a:ext cx="1217550" cy="56388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BBA3D3B-F75B-7247-96EC-42A55EF769A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26042" y="1371538"/>
            <a:ext cx="2583215" cy="344430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A623E1-FED3-3B47-8817-14EF8A883FB7}"/>
              </a:ext>
            </a:extLst>
          </p:cNvPr>
          <p:cNvGrpSpPr/>
          <p:nvPr userDrawn="1"/>
        </p:nvGrpSpPr>
        <p:grpSpPr>
          <a:xfrm>
            <a:off x="3887648" y="438917"/>
            <a:ext cx="7578438" cy="1195570"/>
            <a:chOff x="3884346" y="453875"/>
            <a:chExt cx="7578438" cy="11955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90177E-9537-5F45-AFBE-4A490F8D6F92}"/>
                </a:ext>
              </a:extLst>
            </p:cNvPr>
            <p:cNvSpPr/>
            <p:nvPr/>
          </p:nvSpPr>
          <p:spPr>
            <a:xfrm flipH="1">
              <a:off x="3884346" y="453875"/>
              <a:ext cx="5975988" cy="108513"/>
            </a:xfrm>
            <a:prstGeom prst="rect">
              <a:avLst/>
            </a:prstGeom>
            <a:gradFill>
              <a:gsLst>
                <a:gs pos="7000">
                  <a:srgbClr val="00FFFF"/>
                </a:gs>
                <a:gs pos="79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69BA91-4DC2-7049-92BF-1B3EAE687357}"/>
                </a:ext>
              </a:extLst>
            </p:cNvPr>
            <p:cNvSpPr/>
            <p:nvPr/>
          </p:nvSpPr>
          <p:spPr>
            <a:xfrm rot="5400000" flipH="1">
              <a:off x="9264368" y="944309"/>
              <a:ext cx="1080817" cy="111114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11978C-319D-DE49-9152-FBF63531B669}"/>
                </a:ext>
              </a:extLst>
            </p:cNvPr>
            <p:cNvSpPr/>
            <p:nvPr/>
          </p:nvSpPr>
          <p:spPr>
            <a:xfrm>
              <a:off x="9750298" y="1538958"/>
              <a:ext cx="1712486" cy="110487"/>
            </a:xfrm>
            <a:prstGeom prst="rect">
              <a:avLst/>
            </a:prstGeom>
            <a:gradFill>
              <a:gsLst>
                <a:gs pos="9000">
                  <a:srgbClr val="00FFFF"/>
                </a:gs>
                <a:gs pos="6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BB3F20F-B263-4446-8E1A-6206F569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9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6F743E-C74B-214B-B173-9EFE2CD82F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7611A3-7DA6-4941-8266-CCDEC1D5B7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93905" y="537158"/>
            <a:ext cx="7570949" cy="5799726"/>
          </a:xfrm>
          <a:prstGeom prst="corner">
            <a:avLst>
              <a:gd name="adj1" fmla="val 83572"/>
              <a:gd name="adj2" fmla="val 113968"/>
            </a:avLst>
          </a:prstGeo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A158107-483F-AE4B-81A6-57EC0902E1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54" y="6123851"/>
            <a:ext cx="1217550" cy="563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6ACA9C-A609-644F-AC2C-E5909405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A3DAFB7-60E6-1441-B24D-9C1F734F58BF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26042" y="1371538"/>
            <a:ext cx="2583215" cy="344430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4E7D76-C3ED-8641-B474-65A69EB4CAD3}"/>
              </a:ext>
            </a:extLst>
          </p:cNvPr>
          <p:cNvGrpSpPr/>
          <p:nvPr userDrawn="1"/>
        </p:nvGrpSpPr>
        <p:grpSpPr>
          <a:xfrm>
            <a:off x="3893905" y="434340"/>
            <a:ext cx="7570949" cy="1059565"/>
            <a:chOff x="3893905" y="434339"/>
            <a:chExt cx="7570949" cy="10595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80F71C-3C06-414A-B4F3-EA00E023389F}"/>
                </a:ext>
              </a:extLst>
            </p:cNvPr>
            <p:cNvSpPr/>
            <p:nvPr/>
          </p:nvSpPr>
          <p:spPr>
            <a:xfrm flipH="1">
              <a:off x="3893905" y="434339"/>
              <a:ext cx="6713955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91A517-7BE4-1947-9D32-E2AC4C6021B3}"/>
                </a:ext>
              </a:extLst>
            </p:cNvPr>
            <p:cNvSpPr/>
            <p:nvPr/>
          </p:nvSpPr>
          <p:spPr>
            <a:xfrm rot="5400000" flipH="1">
              <a:off x="10127459" y="906370"/>
              <a:ext cx="848793" cy="110368"/>
            </a:xfrm>
            <a:prstGeom prst="rect">
              <a:avLst/>
            </a:prstGeom>
            <a:gradFill>
              <a:gsLst>
                <a:gs pos="9700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09379-08CB-F142-8445-073D64045AF1}"/>
                </a:ext>
              </a:extLst>
            </p:cNvPr>
            <p:cNvSpPr/>
            <p:nvPr/>
          </p:nvSpPr>
          <p:spPr>
            <a:xfrm>
              <a:off x="10497148" y="1381850"/>
              <a:ext cx="967706" cy="112054"/>
            </a:xfrm>
            <a:prstGeom prst="rect">
              <a:avLst/>
            </a:prstGeom>
            <a:gradFill>
              <a:gsLst>
                <a:gs pos="10000">
                  <a:srgbClr val="D92D8A"/>
                </a:gs>
                <a:gs pos="61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22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1F921-75B0-9943-B1DF-025B2C48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FDCEF-2E0F-6748-B31C-B51229149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blue sky&#10;&#10;Description automatically generated">
            <a:extLst>
              <a:ext uri="{FF2B5EF4-FFF2-40B4-BE49-F238E27FC236}">
                <a16:creationId xmlns:a16="http://schemas.microsoft.com/office/drawing/2014/main" id="{E2B0E723-963E-D746-9C64-1044790CE17F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60"/>
            <a:ext cx="12192000" cy="68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8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88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7" r:id="rId19"/>
    <p:sldLayoutId id="2147483686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523089.3523094" TargetMode="External"/><Relationship Id="rId2" Type="http://schemas.openxmlformats.org/officeDocument/2006/relationships/hyperlink" Target="https://www.researchgate.net/publication/302026832_Using_Big_Data_Analytics_for_developing_Crime_Predictive_Mode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pscience.iop.org/article/10.1088/1742-6596/1916/1/012168/pdf" TargetMode="External"/><Relationship Id="rId4" Type="http://schemas.openxmlformats.org/officeDocument/2006/relationships/hyperlink" Target="https://www.jetir.org/papers/JETIR2107201.pdf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EE7E-78DF-CB43-BB57-897A3D5D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27" y="2023636"/>
            <a:ext cx="8984543" cy="1325563"/>
          </a:xfrm>
        </p:spPr>
        <p:txBody>
          <a:bodyPr>
            <a:normAutofit/>
          </a:bodyPr>
          <a:lstStyle/>
          <a:p>
            <a:r>
              <a:rPr lang="en-US" dirty="0"/>
              <a:t>Crime Data Analysis and Visualization using Machine Learning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D8AB445-4BAA-5242-BAB6-BE83A428B8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64" y="5634555"/>
            <a:ext cx="1863402" cy="862991"/>
          </a:xfrm>
          <a:prstGeom prst="rect">
            <a:avLst/>
          </a:prstGeom>
        </p:spPr>
      </p:pic>
      <p:sp>
        <p:nvSpPr>
          <p:cNvPr id="4" name="Google Shape;149;p1">
            <a:extLst>
              <a:ext uri="{FF2B5EF4-FFF2-40B4-BE49-F238E27FC236}">
                <a16:creationId xmlns:a16="http://schemas.microsoft.com/office/drawing/2014/main" id="{550ED906-6F81-A774-914F-1D182FCEFB35}"/>
              </a:ext>
            </a:extLst>
          </p:cNvPr>
          <p:cNvSpPr txBox="1">
            <a:spLocks/>
          </p:cNvSpPr>
          <p:nvPr/>
        </p:nvSpPr>
        <p:spPr>
          <a:xfrm>
            <a:off x="1371600" y="3429000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ct val="100000"/>
              <a:buFont typeface="Arial" panose="020B0604020202020204" pitchFamily="34" charset="0"/>
              <a:buNone/>
            </a:pPr>
            <a:r>
              <a:rPr lang="es-ES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Mentor: Dr. Samira Zad</a:t>
            </a:r>
            <a:endParaRPr lang="es-ES" dirty="0">
              <a:solidFill>
                <a:srgbClr val="0070C0"/>
              </a:solidFill>
            </a:endParaRPr>
          </a:p>
          <a:p>
            <a:pPr marL="0" indent="0" algn="ctr">
              <a:buClr>
                <a:schemeClr val="lt1"/>
              </a:buClr>
              <a:buSzPct val="100000"/>
              <a:buFont typeface="Arial" panose="020B0604020202020204" pitchFamily="34" charset="0"/>
              <a:buNone/>
            </a:pPr>
            <a:r>
              <a:rPr lang="es-ES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Dr. Ananda Mondal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5" name="Google Shape;149;p1">
            <a:extLst>
              <a:ext uri="{FF2B5EF4-FFF2-40B4-BE49-F238E27FC236}">
                <a16:creationId xmlns:a16="http://schemas.microsoft.com/office/drawing/2014/main" id="{4FA03DB2-36C2-43C6-86E2-92C806D1E7DC}"/>
              </a:ext>
            </a:extLst>
          </p:cNvPr>
          <p:cNvSpPr txBox="1">
            <a:spLocks/>
          </p:cNvSpPr>
          <p:nvPr/>
        </p:nvSpPr>
        <p:spPr>
          <a:xfrm>
            <a:off x="7543280" y="5853499"/>
            <a:ext cx="426409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Clr>
                <a:schemeClr val="lt1"/>
              </a:buClr>
              <a:buSzPct val="100000"/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 </a:t>
            </a:r>
            <a:r>
              <a:rPr lang="es-ES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Rajitha</a:t>
            </a:r>
            <a:r>
              <a:rPr lang="es-E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Bhogapadi - 6384969</a:t>
            </a:r>
          </a:p>
          <a:p>
            <a:pPr marL="0" indent="0" algn="r">
              <a:buClr>
                <a:schemeClr val="lt1"/>
              </a:buClr>
              <a:buSzPct val="100000"/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Tribhuvan Reddy </a:t>
            </a:r>
            <a:r>
              <a:rPr lang="es-ES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Kothapally</a:t>
            </a:r>
            <a:r>
              <a:rPr lang="es-E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- 6439229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60677-89D4-A7EC-68E4-B5F9BCC69923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128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74FA3-07DD-BAB7-5CB5-7F494DD3C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F3D4E8A-FC2A-C096-1127-06046A41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040" y="1368242"/>
            <a:ext cx="7510718" cy="84592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CBBA386-DBD0-E501-7011-CD8ECD5BA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285055"/>
              </p:ext>
            </p:extLst>
          </p:nvPr>
        </p:nvGraphicFramePr>
        <p:xfrm>
          <a:off x="1285875" y="1759544"/>
          <a:ext cx="9925050" cy="364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52EA46-10F6-7806-B41F-2B87207F80E8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0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0B39-FC50-CBE3-07B8-AF2451F3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1E261-48BA-2438-B831-2FE283D4957A}"/>
              </a:ext>
            </a:extLst>
          </p:cNvPr>
          <p:cNvSpPr txBox="1">
            <a:spLocks/>
          </p:cNvSpPr>
          <p:nvPr/>
        </p:nvSpPr>
        <p:spPr>
          <a:xfrm>
            <a:off x="1724025" y="2463184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/>
              <a:t>We are using Azure, Apache Spark and Python libraries to process the data.</a:t>
            </a:r>
          </a:p>
          <a:p>
            <a:pPr marL="342900" indent="-342900"/>
            <a:r>
              <a:rPr lang="en-US" sz="2000" dirty="0"/>
              <a:t>We collect data from FBI services</a:t>
            </a:r>
          </a:p>
          <a:p>
            <a:pPr marL="342900" indent="-342900"/>
            <a:r>
              <a:rPr lang="en-US" sz="2000" dirty="0"/>
              <a:t>We will store the data in the Azure Blob Storage.</a:t>
            </a:r>
          </a:p>
          <a:p>
            <a:pPr marL="342900" indent="-342900"/>
            <a:r>
              <a:rPr lang="en-US" sz="2000" dirty="0"/>
              <a:t>We will use spark clustering in Azure Databricks to transform and cleanse the data.</a:t>
            </a:r>
          </a:p>
          <a:p>
            <a:pPr marL="342900" indent="-342900"/>
            <a:r>
              <a:rPr lang="en-US" sz="2000" dirty="0"/>
              <a:t>We will store the processed data and will process it for analytics through Azure Databricks ML.</a:t>
            </a:r>
          </a:p>
          <a:p>
            <a:pPr marL="342900" indent="-342900"/>
            <a:r>
              <a:rPr lang="en-US" sz="2000" dirty="0"/>
              <a:t>Finally, we use Power BI to develop the visualization application where we can see the results of our data.</a:t>
            </a:r>
          </a:p>
          <a:p>
            <a:pPr marL="285750" indent="-285750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2A328-2C2F-6915-A024-11E40304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165" y="1368242"/>
            <a:ext cx="7510718" cy="845923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7335B-B5D8-DFAA-FC6E-93B1C7AEB382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470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2DBF8-BF8A-2E1B-FAD6-4284BE9D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F06D68B-65A8-5CC3-4F19-5355A95B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165" y="1041671"/>
            <a:ext cx="7510718" cy="845923"/>
          </a:xfrm>
        </p:spPr>
        <p:txBody>
          <a:bodyPr/>
          <a:lstStyle/>
          <a:p>
            <a:r>
              <a:rPr lang="en-US" dirty="0"/>
              <a:t>Implementation(Video)</a:t>
            </a:r>
          </a:p>
        </p:txBody>
      </p:sp>
      <p:pic>
        <p:nvPicPr>
          <p:cNvPr id="3" name="2024-11-20 20-04-54">
            <a:hlinkClick r:id="" action="ppaction://media"/>
            <a:extLst>
              <a:ext uri="{FF2B5EF4-FFF2-40B4-BE49-F238E27FC236}">
                <a16:creationId xmlns:a16="http://schemas.microsoft.com/office/drawing/2014/main" id="{F1E1D482-2D5D-116E-9AB7-F534B101B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0768" y="1987938"/>
            <a:ext cx="7657580" cy="430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59B4E-BA08-2B37-E73A-6438E5A34921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76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7C07B-8E08-E0C1-0356-7E611AA05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F032AE3F-611C-0565-7456-3DB45CE94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13" y="2513896"/>
            <a:ext cx="4315182" cy="2434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9C90FF-5318-F6EE-CF00-92C030FE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25" y="1368242"/>
            <a:ext cx="7510718" cy="845923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ED113-0FFA-EB57-DED3-A6B7DB10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29" y="2513896"/>
            <a:ext cx="4792126" cy="2434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E7E7AD-4189-2558-A44B-DDC42528908C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5613095" y="3731266"/>
            <a:ext cx="994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0BCF0C-8D8C-EB88-AAD0-8C5AE516845B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24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36A32-3452-C7FC-305D-89630A0A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FC347D-6C91-BC7F-2E5F-0F4A60D75BF5}"/>
              </a:ext>
            </a:extLst>
          </p:cNvPr>
          <p:cNvSpPr txBox="1">
            <a:spLocks/>
          </p:cNvSpPr>
          <p:nvPr/>
        </p:nvSpPr>
        <p:spPr>
          <a:xfrm>
            <a:off x="1724025" y="2080629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en-US" sz="2000" dirty="0"/>
              <a:t>Exponential Smoothing Model</a:t>
            </a:r>
          </a:p>
          <a:p>
            <a:pPr marL="342900" indent="-342900" algn="just"/>
            <a:r>
              <a:rPr lang="en-US" sz="2000" dirty="0"/>
              <a:t>Random Forest Classifier</a:t>
            </a:r>
          </a:p>
          <a:p>
            <a:pPr marL="342900" indent="-342900" algn="just"/>
            <a:r>
              <a:rPr lang="en-US" sz="2000" dirty="0"/>
              <a:t>Random Forest Regressor</a:t>
            </a:r>
          </a:p>
          <a:p>
            <a:pPr marL="342900" indent="-342900" algn="just"/>
            <a:r>
              <a:rPr lang="en-US" sz="2000" dirty="0"/>
              <a:t>Ensemble Model</a:t>
            </a:r>
          </a:p>
          <a:p>
            <a:pPr marL="342900" indent="-342900" algn="just"/>
            <a:r>
              <a:rPr lang="en-US" sz="2000" dirty="0"/>
              <a:t>K-means Clustering</a:t>
            </a:r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CD0B57-5C12-511D-1639-4B6CBF9D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189" y="1069662"/>
            <a:ext cx="7510718" cy="845923"/>
          </a:xfrm>
        </p:spPr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8FDC8-B426-8752-31A5-1E767B86BF02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16283-B122-1D80-F972-B0F6B6A5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7" y="1676418"/>
            <a:ext cx="5073073" cy="3265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417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3BAAA-E992-B0D7-4A9C-EA5AE3D0D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E0DC46-3A93-C93F-63BD-C1118C8A12AE}"/>
              </a:ext>
            </a:extLst>
          </p:cNvPr>
          <p:cNvSpPr txBox="1">
            <a:spLocks/>
          </p:cNvSpPr>
          <p:nvPr/>
        </p:nvSpPr>
        <p:spPr>
          <a:xfrm>
            <a:off x="1724025" y="2080629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en-US" sz="2000" dirty="0"/>
              <a:t>2024 Total Crime Prediction by State</a:t>
            </a:r>
          </a:p>
          <a:p>
            <a:pPr marL="342900" indent="-342900" algn="just"/>
            <a:r>
              <a:rPr lang="en-US" sz="2000" dirty="0"/>
              <a:t>2025 Total Crime Prediction by State</a:t>
            </a:r>
          </a:p>
          <a:p>
            <a:pPr marL="342900" indent="-342900" algn="just"/>
            <a:r>
              <a:rPr lang="en-US" sz="2000" dirty="0"/>
              <a:t>Top 3 Crimes by City</a:t>
            </a:r>
          </a:p>
          <a:p>
            <a:pPr marL="342900" indent="-342900" algn="just"/>
            <a:r>
              <a:rPr lang="en-US" sz="2000" dirty="0"/>
              <a:t>Most Likely to Occur Crimes Prediction by City</a:t>
            </a:r>
          </a:p>
          <a:p>
            <a:pPr marL="342900" indent="-342900" algn="just"/>
            <a:r>
              <a:rPr lang="en-US" sz="2000" dirty="0"/>
              <a:t>Risk Prediction by City</a:t>
            </a:r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0E4E8-DA6D-0D4E-EB5E-75155FF3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189" y="1069662"/>
            <a:ext cx="7510718" cy="845923"/>
          </a:xfrm>
        </p:spPr>
        <p:txBody>
          <a:bodyPr/>
          <a:lstStyle/>
          <a:p>
            <a:r>
              <a:rPr lang="en-US" dirty="0"/>
              <a:t>Target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27F20-F267-B754-D61E-F3929C7C1A70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092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059D0-CC12-CBD7-0AFB-1380B898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D4F73D-C4F6-14E8-8AEB-EF6540F8D720}"/>
              </a:ext>
            </a:extLst>
          </p:cNvPr>
          <p:cNvSpPr txBox="1">
            <a:spLocks/>
          </p:cNvSpPr>
          <p:nvPr/>
        </p:nvSpPr>
        <p:spPr>
          <a:xfrm>
            <a:off x="1378792" y="2134908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Exponential Smoothing Model</a:t>
            </a:r>
          </a:p>
          <a:p>
            <a:pPr algn="just"/>
            <a:r>
              <a:rPr lang="en-US" sz="2000" dirty="0"/>
              <a:t>Accuracy</a:t>
            </a:r>
            <a:r>
              <a:rPr lang="en-US" sz="2000"/>
              <a:t>: 91.79%</a:t>
            </a:r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781B1-71B7-173F-72DD-CEB9A8A5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64" y="1031952"/>
            <a:ext cx="8396340" cy="84592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Crime Predictions by State and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D89E1-04E8-1D0C-88C6-DF869BF1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50" y="2135006"/>
            <a:ext cx="6270411" cy="3722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33D74-7281-A979-A0E1-7617E97D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54" y="3110255"/>
            <a:ext cx="4299280" cy="845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7B5A0-86B1-E593-4389-7798086D0E25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831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7CA3-5160-9D64-1503-99001D8A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00A90A-1B22-31B0-5A1C-83B4E4A2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64" y="1031952"/>
            <a:ext cx="8396340" cy="84592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Crime Predictions by State and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3D7EA-B626-C508-7AEC-F76D7EB0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05" y="1877875"/>
            <a:ext cx="7094835" cy="4168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ED7BA-62E8-4311-20BA-22E37BE51F51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64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37ADD-B940-A31E-9547-2F46ECACC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57A189-BD94-056E-7F3F-C1DDEE6AACB9}"/>
              </a:ext>
            </a:extLst>
          </p:cNvPr>
          <p:cNvSpPr txBox="1">
            <a:spLocks/>
          </p:cNvSpPr>
          <p:nvPr/>
        </p:nvSpPr>
        <p:spPr>
          <a:xfrm>
            <a:off x="1724025" y="2175871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Random Forest Regressor</a:t>
            </a:r>
          </a:p>
          <a:p>
            <a:pPr marL="342900" indent="-342900" algn="just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E31FDD-7068-FAE8-71E4-4E3CD2E5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25" y="1131102"/>
            <a:ext cx="7510718" cy="845923"/>
          </a:xfrm>
        </p:spPr>
        <p:txBody>
          <a:bodyPr>
            <a:noAutofit/>
          </a:bodyPr>
          <a:lstStyle/>
          <a:p>
            <a:r>
              <a:rPr lang="en-IN" dirty="0"/>
              <a:t>Geographical Distribution of Crimes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29CC-58AE-A19D-876C-BA9991C9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065" y="2576051"/>
            <a:ext cx="3748444" cy="1051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E6B46-30DE-AF28-ECAC-3469E142A5EF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18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C45A22-3564-08FA-D795-991BFA44B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20" y="2576051"/>
            <a:ext cx="6756052" cy="331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30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63221-B63B-06F3-4314-B0AB61B67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F7C575D-5767-F78B-B557-B0750CD1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41" y="1047181"/>
            <a:ext cx="7510718" cy="84592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Top Crime Type Prediction 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9CD92-8A4E-BC76-E733-BC8B851D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72" y="2129056"/>
            <a:ext cx="6693159" cy="3508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0B44F-13D0-B1D7-E9EE-733AE99BE857}"/>
              </a:ext>
            </a:extLst>
          </p:cNvPr>
          <p:cNvSpPr txBox="1"/>
          <p:nvPr/>
        </p:nvSpPr>
        <p:spPr>
          <a:xfrm>
            <a:off x="1253412" y="2250296"/>
            <a:ext cx="3965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</a:t>
            </a:r>
          </a:p>
          <a:p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RandomForestClassifier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GradientBoostingClassifier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 Classifier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111F1-BD67-9A4A-E73D-8C5B8543AA7A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50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51D1019-AE91-F2B4-DE51-03ACDB867C7E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bg1"/>
                </a:solidFill>
              </a:rPr>
              <a:t>Introduction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Objectives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Proposed Solution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Previous Work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Dataset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Architecture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Algorithms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Implementation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Conclusion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References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8D37F8B-722B-C422-B9C0-0D250A5A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2F499-8B9E-B970-247A-B0DC660660A9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11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D362C-3695-240F-0187-B80A4B24E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3880DBD-FBAF-E204-3CB8-853A8C84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880" y="747643"/>
            <a:ext cx="7510718" cy="845923"/>
          </a:xfrm>
        </p:spPr>
        <p:txBody>
          <a:bodyPr>
            <a:normAutofit/>
          </a:bodyPr>
          <a:lstStyle/>
          <a:p>
            <a:r>
              <a:rPr lang="en-IN" sz="3200" dirty="0"/>
              <a:t>Top Crime Type Prediction 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47613-DA97-B456-2903-9914CCE8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94" y="1593566"/>
            <a:ext cx="6913857" cy="4810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9320CD-403E-4ECD-59B0-9CD9B65E4529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609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5C008-D74E-1563-01CD-967A27AA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0E8D142-126C-5451-4052-C38A2D83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77" y="1050430"/>
            <a:ext cx="7510718" cy="84592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Top Crime Type Prediction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7852C-9A59-754F-26C7-FA123742CEF9}"/>
              </a:ext>
            </a:extLst>
          </p:cNvPr>
          <p:cNvSpPr txBox="1"/>
          <p:nvPr/>
        </p:nvSpPr>
        <p:spPr>
          <a:xfrm>
            <a:off x="1253412" y="2250296"/>
            <a:ext cx="396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  <a:p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14180-3171-3A49-D5F0-ADE876E6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51" y="2749099"/>
            <a:ext cx="4419983" cy="230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419726-A1EA-440E-A993-AF21385E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15" y="2036374"/>
            <a:ext cx="5177931" cy="3726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4268E9-5BCF-646C-44A4-34E97FFAD525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240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C45FD-E5A5-B469-D380-4BC8E9E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82ACC23-E293-BB25-628F-90609804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48" y="1033505"/>
            <a:ext cx="7510718" cy="84592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Future Crime Hotspot Identification: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BB8DB-3131-3581-D033-608977AD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07" y="2131479"/>
            <a:ext cx="5574198" cy="3956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4B290-11D1-BA37-061D-99971CCD7EC9}"/>
              </a:ext>
            </a:extLst>
          </p:cNvPr>
          <p:cNvSpPr txBox="1"/>
          <p:nvPr/>
        </p:nvSpPr>
        <p:spPr>
          <a:xfrm>
            <a:off x="1253412" y="2131479"/>
            <a:ext cx="3965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Clustering Algorithm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Categorizes crime risk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resource allocation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decision 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B33B6-806A-FA8C-24E6-CC7BE32E6C26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414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A965-46A8-C474-C9A1-889049A7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B35D8B7-759B-C3CD-68A7-4F7BE6CB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928" y="888242"/>
            <a:ext cx="7510718" cy="845923"/>
          </a:xfrm>
        </p:spPr>
        <p:txBody>
          <a:bodyPr/>
          <a:lstStyle/>
          <a:p>
            <a:r>
              <a:rPr lang="en-IN" dirty="0"/>
              <a:t>Future Crime Hotspot Identification: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E749A-7407-EEAD-9A3A-D44CB57D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1" y="2084649"/>
            <a:ext cx="5528035" cy="31697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9CC54A-7F00-DFD1-CC5A-1BBC9568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50" y="2094480"/>
            <a:ext cx="5072739" cy="3169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FBE95B-CD0D-A728-D7C3-52C7E8B26387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295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01861-8279-DE90-F51B-BF31C7972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0EDB2A4-4A40-41BD-7B13-D9A37CDF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928" y="888242"/>
            <a:ext cx="7510718" cy="845923"/>
          </a:xfrm>
        </p:spPr>
        <p:txBody>
          <a:bodyPr/>
          <a:lstStyle/>
          <a:p>
            <a:r>
              <a:rPr lang="en-IN" dirty="0"/>
              <a:t>Future Crime Hotspot Identification: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4246-AA80-67EF-EB56-F23DD7EF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55" y="1734165"/>
            <a:ext cx="3940091" cy="22592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2B4656-55EB-296E-FE1E-82D0D65D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28" y="1734165"/>
            <a:ext cx="3940091" cy="2461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4D47F-08FC-9242-764D-7F33A7C8AB35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45228-F99D-52E5-BE3F-5084B19A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55" y="4196145"/>
            <a:ext cx="3721264" cy="26410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1798E1-F595-EDA6-948F-7B480E68BE33}"/>
              </a:ext>
            </a:extLst>
          </p:cNvPr>
          <p:cNvSpPr txBox="1"/>
          <p:nvPr/>
        </p:nvSpPr>
        <p:spPr>
          <a:xfrm>
            <a:off x="5186260" y="4705442"/>
            <a:ext cx="61410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Clustering Algorithm</a:t>
            </a:r>
            <a:b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Categorizes crime risk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resource allocation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554374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28462-705D-C43F-7760-3AADA3950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1FB9DBF-3622-5A8C-FAFB-DF065943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928" y="1033505"/>
            <a:ext cx="7510718" cy="845923"/>
          </a:xfrm>
        </p:spPr>
        <p:txBody>
          <a:bodyPr/>
          <a:lstStyle/>
          <a:p>
            <a:r>
              <a:rPr lang="en-IN" dirty="0"/>
              <a:t>ML Model Generated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1695D-ECCE-44EC-B170-9D658152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92" y="2008419"/>
            <a:ext cx="6675698" cy="14860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FA62C-5DD7-23FF-4029-314FF3C8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55" y="2008419"/>
            <a:ext cx="2874234" cy="1615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B08E8-7E82-F6C0-CCB7-824F3D5C589D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25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2C4D62-BE73-1BB6-9A88-D654C5BD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76" y="3653071"/>
            <a:ext cx="5337422" cy="29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5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A8F5-7C36-CB75-DF9A-A15EFDAD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F8C037-7BEB-109E-3BC6-EA8F2D6DE386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000" dirty="0">
                <a:solidFill>
                  <a:schemeClr val="bg1"/>
                </a:solidFill>
              </a:rPr>
              <a:t>The Power BI is a data visualization tool used to build interactive visual reports and dashboards.</a:t>
            </a:r>
          </a:p>
          <a:p>
            <a:pPr marL="457200" indent="-457200"/>
            <a:endParaRPr lang="en-US" sz="2000" dirty="0">
              <a:solidFill>
                <a:schemeClr val="bg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bg1"/>
                </a:solidFill>
              </a:rPr>
              <a:t>Using Power BI, the following were created</a:t>
            </a:r>
          </a:p>
          <a:p>
            <a:pPr marL="514350" indent="-51435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Crime Data Visualization on a hotspots map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Crime Distribution visuals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Crime Table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92D74-3339-39AE-1175-1D31E421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898454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5895B-34EF-84F1-416E-1068D72418E6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9551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08C12-7EA3-307A-E1D4-D46562621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8E9048-7B35-B441-52EA-A6C16D27F02B}"/>
              </a:ext>
            </a:extLst>
          </p:cNvPr>
          <p:cNvSpPr txBox="1">
            <a:spLocks/>
          </p:cNvSpPr>
          <p:nvPr/>
        </p:nvSpPr>
        <p:spPr>
          <a:xfrm>
            <a:off x="1322744" y="1643874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000" dirty="0">
                <a:solidFill>
                  <a:schemeClr val="bg1"/>
                </a:solidFill>
              </a:rPr>
              <a:t>Interactive dashboard to monitor the future crime</a:t>
            </a:r>
          </a:p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4654EB-0063-DF5C-D294-A74C1430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43" y="318311"/>
            <a:ext cx="9784513" cy="1325563"/>
          </a:xfrm>
        </p:spPr>
        <p:txBody>
          <a:bodyPr/>
          <a:lstStyle/>
          <a:p>
            <a:r>
              <a:rPr lang="en-US" dirty="0"/>
              <a:t>Crime Data Visualization on a hotspots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320FF-4458-E2AD-2235-3156AD72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55" y="2063987"/>
            <a:ext cx="7292972" cy="409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87ADD-37AF-A70D-7D49-AB9A3ADF0C92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542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747C-FDA2-22B6-EC0D-0427D47A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D9C15-0F90-8507-8093-C9837274B9A4}"/>
              </a:ext>
            </a:extLst>
          </p:cNvPr>
          <p:cNvSpPr txBox="1">
            <a:spLocks/>
          </p:cNvSpPr>
          <p:nvPr/>
        </p:nvSpPr>
        <p:spPr>
          <a:xfrm>
            <a:off x="1322744" y="1643874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000" dirty="0">
                <a:solidFill>
                  <a:schemeClr val="bg1"/>
                </a:solidFill>
              </a:rPr>
              <a:t>Interactive dashboard to monitor the crime</a:t>
            </a:r>
          </a:p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ABC40A-CDB1-1BBA-D590-6C1A4EAF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43" y="318311"/>
            <a:ext cx="9784513" cy="1325563"/>
          </a:xfrm>
        </p:spPr>
        <p:txBody>
          <a:bodyPr/>
          <a:lstStyle/>
          <a:p>
            <a:r>
              <a:rPr lang="en-US" dirty="0"/>
              <a:t>Crime Data Visualization on a hotspots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ADD06-4124-2C96-EC90-6617D2E9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1" y="2257881"/>
            <a:ext cx="7700521" cy="4161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60180-D318-A08F-335D-7D277902A88B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28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67A33-3C6B-11A0-C2D4-E22A09CC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77" y="5020225"/>
            <a:ext cx="1225074" cy="12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33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9076C-54D0-426B-13A4-F211B050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7B883B-4689-FB6A-D528-88B4B22F7B2E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4C5ADF-FC2B-FDC1-2B13-6A3761A1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9784513" cy="1325563"/>
          </a:xfrm>
        </p:spPr>
        <p:txBody>
          <a:bodyPr/>
          <a:lstStyle/>
          <a:p>
            <a:r>
              <a:rPr lang="en-US" dirty="0"/>
              <a:t>Crime Data Visualization on a hotspots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906E4-FFE2-149D-A541-D36D6EF8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43" y="1872970"/>
            <a:ext cx="8207114" cy="4804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8EC6D-E2E9-F505-0CB6-874FEC73086D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89A0E-AC06-1D15-BA6E-EFD69BCD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43" y="4880930"/>
            <a:ext cx="1420305" cy="14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6D4B0-F7A4-1965-447E-D500841BD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8E75695-758A-6247-9A75-24527F7D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C1CCF-C05C-9EE4-8667-9AE9FF04C917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1F8C0E-46BF-470F-931B-C1F69B93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5" t="7226" r="9938" b="1277"/>
          <a:stretch/>
        </p:blipFill>
        <p:spPr>
          <a:xfrm>
            <a:off x="1590220" y="2497394"/>
            <a:ext cx="1746689" cy="1764472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74035E-FD71-4C26-522B-E4C9DE6931C8}"/>
              </a:ext>
            </a:extLst>
          </p:cNvPr>
          <p:cNvSpPr txBox="1"/>
          <p:nvPr/>
        </p:nvSpPr>
        <p:spPr>
          <a:xfrm>
            <a:off x="796996" y="4491479"/>
            <a:ext cx="3333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1.  Crime impacts quality of life and economy.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CE85C0-9FD6-7770-AC0D-5AA217BDC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7" t="11644" r="10268" b="14393"/>
          <a:stretch/>
        </p:blipFill>
        <p:spPr>
          <a:xfrm>
            <a:off x="5100456" y="2497393"/>
            <a:ext cx="1819210" cy="1764472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8E9159-3DBD-EB78-01AD-52E9D6905940}"/>
              </a:ext>
            </a:extLst>
          </p:cNvPr>
          <p:cNvSpPr txBox="1"/>
          <p:nvPr/>
        </p:nvSpPr>
        <p:spPr>
          <a:xfrm>
            <a:off x="4526354" y="4491479"/>
            <a:ext cx="315749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2. The project predicts crime trends using FBI data.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40CFD-0EFA-A1E5-093D-A81D77265B65}"/>
              </a:ext>
            </a:extLst>
          </p:cNvPr>
          <p:cNvSpPr txBox="1"/>
          <p:nvPr/>
        </p:nvSpPr>
        <p:spPr>
          <a:xfrm>
            <a:off x="8001418" y="4499449"/>
            <a:ext cx="34904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3.  Analytical &amp; Visual Solution will helps in predicting &amp; highlight crimes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C466F5-9A9D-7B56-538A-3A8EB355D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60" t="8481" r="13647" b="10798"/>
          <a:stretch/>
        </p:blipFill>
        <p:spPr>
          <a:xfrm>
            <a:off x="8873299" y="2497394"/>
            <a:ext cx="1746688" cy="18857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937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B3A8-FB09-DF18-969E-9739B7723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C169EF-5FBF-DB0A-413D-F65B0922291F}"/>
              </a:ext>
            </a:extLst>
          </p:cNvPr>
          <p:cNvSpPr txBox="1">
            <a:spLocks/>
          </p:cNvSpPr>
          <p:nvPr/>
        </p:nvSpPr>
        <p:spPr>
          <a:xfrm>
            <a:off x="1089479" y="1870668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BA3E2-D7DE-2677-301D-AC1C0520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8" y="545105"/>
            <a:ext cx="9784513" cy="1325563"/>
          </a:xfrm>
        </p:spPr>
        <p:txBody>
          <a:bodyPr/>
          <a:lstStyle/>
          <a:p>
            <a:r>
              <a:rPr lang="en-US" dirty="0"/>
              <a:t>Crime Data Visualization on a hotspots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384896-16C1-7804-541B-0248BEB1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11" y="1711206"/>
            <a:ext cx="7993472" cy="4498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ABB2B-256D-0858-F336-80FF6C6EADCE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30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28771-F45A-0AE1-3C79-96CEC574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011" y="4674453"/>
            <a:ext cx="1420305" cy="14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4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7A9CA-304A-04B4-9D54-65DA0B86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F749B-9226-6BD1-92AD-1771B0399149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D4A9C-5189-9560-06D9-BBF5179D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9784513" cy="1325563"/>
          </a:xfrm>
        </p:spPr>
        <p:txBody>
          <a:bodyPr/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Distribution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FEB1E-8869-48CF-375A-B86FB387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85" y="1960151"/>
            <a:ext cx="8052629" cy="4445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6AA8B-8D29-B490-C083-7BB0C7845886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204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69494-2D0E-FCD2-8DAA-DF74E173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14316-2E8E-D77D-0CEA-C9DC3F33A476}"/>
              </a:ext>
            </a:extLst>
          </p:cNvPr>
          <p:cNvSpPr txBox="1">
            <a:spLocks/>
          </p:cNvSpPr>
          <p:nvPr/>
        </p:nvSpPr>
        <p:spPr>
          <a:xfrm>
            <a:off x="1388059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88C0B-4094-C21B-468B-6517CA6F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058" y="766762"/>
            <a:ext cx="9784513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Risk Areas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E1040-7F8E-1792-51A2-B6DCB5F0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88" y="1939147"/>
            <a:ext cx="8961897" cy="3284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D039E-2CD7-225A-0695-3FCFD66A4D5A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7747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4E2C9-E654-FDE2-53F5-4E425C136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CE0B04-1A27-B317-F83E-D9C31AC51748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690603-016F-C581-98E1-2A631E0A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9784513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Risk Areas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7C05A-217F-E254-19C5-0368419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44" y="1958199"/>
            <a:ext cx="889331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7F58B-7934-FE1A-12EC-C9B212F9F6B7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7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B62C-C32D-BB20-AA0F-D1D1B6E0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C5B7A-8D1F-665A-E8FD-9F93F90342A0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DCC56-24AC-C055-ACDC-7DD643BD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54F7042-68A6-3D0E-E715-26A11FFEA118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Successfully implemented machine learning to analyze and predict crime trends in the U.S. using data from 2020 to 2023.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Utilized Azure Databricks for data processing and Power BI for visualizing results.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Developed models like Random Forest Classifier, Ensemble methods, and K-Means clustering to predict crime trends and categorize risk.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Provided tools for identifying high-crime areas and supporting resource allocation.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B8D7B-F2A1-3E57-7EC6-1703AD708098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794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B634B-BD24-694F-0CAA-B44AAF863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7CA96-DDAD-112E-42E1-44E60B1C168A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81C14-6EFA-CF51-D454-ADCD52A9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3EB7BC9-991A-4817-61AE-C87C645D2C09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Integrate socioeconomic data (e.g., unemployment rates, income levels) for better predictive accuracy.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Implement real-time data integration for ongoing crime monitoring and forecasting.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Expand to include broader data sources, such as local agency reports and social media analytics.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Explore deep learning models for enhanced prediction and classification capabilities.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B6FB7-FBB5-C611-5439-B850DE93DA00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1543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27703-1133-958A-44E3-9BF65D7ED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1D99C4-EBEC-168B-BBB7-81BFA73EDE2C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000" dirty="0">
                <a:solidFill>
                  <a:schemeClr val="tx1"/>
                </a:solidFill>
                <a:hlinkClick r:id="rId2"/>
              </a:rPr>
              <a:t>https://www.researchgate.net/publication/302026832_Using_Big_Data_Analytics_for_developing_Crime_Predictive_Model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  <a:hlinkClick r:id="rId3"/>
              </a:rPr>
              <a:t>https://dl.acm.org/doi/abs/10.1145/3523089.3523094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  <a:hlinkClick r:id="rId4"/>
              </a:rPr>
              <a:t>https://www.jetir.org/papers/JETIR2107201.pdf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  <a:hlinkClick r:id="rId5"/>
              </a:rPr>
              <a:t>https://iopscience.iop.org/article/10.1088/1742-6596/1916/1/012168/pdf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D58C7-5183-DDB9-3AAE-B116F0AB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8984543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5600E-4251-854A-30B2-412B1CCF23FB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3889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D967B-2891-7014-0D3B-71A8E4A0E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665BF5D-9B7A-ED16-0B86-60B79593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28" y="2766218"/>
            <a:ext cx="8984543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090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03F0F-1267-ED17-42DD-68811CD6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B606455-EF40-FAD2-487D-ACA58563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65" y="191738"/>
            <a:ext cx="8984543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7D8DDB-5FE9-6AA3-697A-F524A287124A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4</a:t>
            </a:fld>
            <a:endParaRPr lang="en-IN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3BD26808-5028-D30C-8D59-1E61A5232B67}"/>
              </a:ext>
            </a:extLst>
          </p:cNvPr>
          <p:cNvSpPr/>
          <p:nvPr/>
        </p:nvSpPr>
        <p:spPr>
          <a:xfrm>
            <a:off x="4368796" y="1755952"/>
            <a:ext cx="3664863" cy="1704311"/>
          </a:xfrm>
          <a:prstGeom prst="roundRect">
            <a:avLst>
              <a:gd name="adj" fmla="val 4652"/>
            </a:avLst>
          </a:prstGeom>
          <a:solidFill>
            <a:srgbClr val="0070C0">
              <a:alpha val="20000"/>
            </a:srgbClr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482FFB26-736A-6513-4E5A-8A6A9E6639D1}"/>
              </a:ext>
            </a:extLst>
          </p:cNvPr>
          <p:cNvSpPr/>
          <p:nvPr/>
        </p:nvSpPr>
        <p:spPr>
          <a:xfrm>
            <a:off x="8244112" y="1737533"/>
            <a:ext cx="3664863" cy="1704311"/>
          </a:xfrm>
          <a:prstGeom prst="roundRect">
            <a:avLst>
              <a:gd name="adj" fmla="val 4652"/>
            </a:avLst>
          </a:prstGeom>
          <a:solidFill>
            <a:srgbClr val="0070C0">
              <a:alpha val="23000"/>
            </a:srgbClr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F56A6E93-023D-CCA1-BF0D-88C7DDA99866}"/>
              </a:ext>
            </a:extLst>
          </p:cNvPr>
          <p:cNvSpPr/>
          <p:nvPr/>
        </p:nvSpPr>
        <p:spPr>
          <a:xfrm>
            <a:off x="4368796" y="391081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0070C0">
              <a:alpha val="25000"/>
            </a:srgbClr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8DB5F536-6F9F-BD36-CE5B-11DAA7791595}"/>
              </a:ext>
            </a:extLst>
          </p:cNvPr>
          <p:cNvSpPr/>
          <p:nvPr/>
        </p:nvSpPr>
        <p:spPr>
          <a:xfrm>
            <a:off x="4678382" y="1842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kern="0" spc="-67" dirty="0">
                <a:solidFill>
                  <a:srgbClr val="E5E0DF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Crime Hot Spots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31734011-DA15-6415-A07E-AE4E8E104F64}"/>
              </a:ext>
            </a:extLst>
          </p:cNvPr>
          <p:cNvSpPr/>
          <p:nvPr/>
        </p:nvSpPr>
        <p:spPr>
          <a:xfrm>
            <a:off x="4678382" y="233280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individuals avoid risky areas and enhance safety.</a:t>
            </a: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7008D4C3-9E4F-12BE-7AB8-ADF6F18B4622}"/>
              </a:ext>
            </a:extLst>
          </p:cNvPr>
          <p:cNvSpPr/>
          <p:nvPr/>
        </p:nvSpPr>
        <p:spPr>
          <a:xfrm>
            <a:off x="8570059" y="1842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kern="0" spc="-67" dirty="0">
                <a:solidFill>
                  <a:srgbClr val="E5E0DF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Crime Analytics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183532FE-56A4-1BBE-0810-E2FCD3FA091E}"/>
              </a:ext>
            </a:extLst>
          </p:cNvPr>
          <p:cNvSpPr/>
          <p:nvPr/>
        </p:nvSpPr>
        <p:spPr>
          <a:xfrm>
            <a:off x="8570059" y="233280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law enforcement to allocate resources efficiently and prevent crimes.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D5835470-DE61-3517-2727-3E6E1B4CA9E5}"/>
              </a:ext>
            </a:extLst>
          </p:cNvPr>
          <p:cNvSpPr/>
          <p:nvPr/>
        </p:nvSpPr>
        <p:spPr>
          <a:xfrm>
            <a:off x="4678382" y="4117196"/>
            <a:ext cx="2882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kern="0" spc="-67" dirty="0">
                <a:solidFill>
                  <a:srgbClr val="E5E0DF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Data &amp; Society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39AADC38-556F-A507-A2A4-A940FF159828}"/>
              </a:ext>
            </a:extLst>
          </p:cNvPr>
          <p:cNvSpPr/>
          <p:nvPr/>
        </p:nvSpPr>
        <p:spPr>
          <a:xfrm>
            <a:off x="4678382" y="460761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 crime data with demographics fosters safer communities and greater societal well-being.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B1D45-F080-0DE9-A841-81C3F165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27" r="17885"/>
          <a:stretch/>
        </p:blipFill>
        <p:spPr>
          <a:xfrm>
            <a:off x="0" y="-7486"/>
            <a:ext cx="4011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BB3F-63FF-AC48-F1BA-FB5D582F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50C08D-762F-6327-1812-F6E635E01C0E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AF8BECC-4DEF-8464-E9DC-62889FAA320F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D43D93F-7EE2-3E39-37D5-B7171D2D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8984543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BDB0F-B2B4-F006-C0B3-025D73C4A3A6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5</a:t>
            </a:fld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D05FC-2F99-968D-5E11-2724E9C6438F}"/>
              </a:ext>
            </a:extLst>
          </p:cNvPr>
          <p:cNvSpPr txBox="1"/>
          <p:nvPr/>
        </p:nvSpPr>
        <p:spPr>
          <a:xfrm>
            <a:off x="7383680" y="2403150"/>
            <a:ext cx="3188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Enhancing Data Visualization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A8024-B376-9EF0-BA12-85E3E1B275D1}"/>
              </a:ext>
            </a:extLst>
          </p:cNvPr>
          <p:cNvSpPr txBox="1"/>
          <p:nvPr/>
        </p:nvSpPr>
        <p:spPr>
          <a:xfrm>
            <a:off x="2756125" y="2403150"/>
            <a:ext cx="3188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Predicting Crime Types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D117C-0CB6-5AFE-D8C5-FE9002E169D8}"/>
              </a:ext>
            </a:extLst>
          </p:cNvPr>
          <p:cNvSpPr txBox="1"/>
          <p:nvPr/>
        </p:nvSpPr>
        <p:spPr>
          <a:xfrm>
            <a:off x="7383681" y="4439650"/>
            <a:ext cx="3188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Informed Decision Making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149CF-E5F8-B312-A3C5-CFC3765AB64D}"/>
              </a:ext>
            </a:extLst>
          </p:cNvPr>
          <p:cNvSpPr txBox="1"/>
          <p:nvPr/>
        </p:nvSpPr>
        <p:spPr>
          <a:xfrm>
            <a:off x="2756125" y="4439650"/>
            <a:ext cx="3188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Incorporating Key Factors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0CD664-6D9B-CC61-5DCA-73AF59871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3" t="1" r="11713" b="2840"/>
          <a:stretch/>
        </p:blipFill>
        <p:spPr>
          <a:xfrm>
            <a:off x="6209734" y="4104402"/>
            <a:ext cx="1171218" cy="1183144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43FDD9-6A16-0FE1-FE8D-0FB5E7669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32" r="9710" b="15171"/>
          <a:stretch/>
        </p:blipFill>
        <p:spPr>
          <a:xfrm>
            <a:off x="1590222" y="2092325"/>
            <a:ext cx="1116568" cy="1045163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C8679-9914-DD81-A38C-3D9ACD91A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9" t="8594" r="7267" b="13480"/>
          <a:stretch/>
        </p:blipFill>
        <p:spPr>
          <a:xfrm>
            <a:off x="1584764" y="4104402"/>
            <a:ext cx="1168632" cy="1207565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1899A5-C7BF-E113-C01D-B88D92F07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5" t="11812" r="4500" b="14159"/>
          <a:stretch/>
        </p:blipFill>
        <p:spPr>
          <a:xfrm>
            <a:off x="6176616" y="2092325"/>
            <a:ext cx="1130864" cy="10451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801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97824-2890-AAB6-4983-CD20B227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2F9B6F-0BDF-8AA7-5D4A-FBBFA2B1C146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DCBD8E-0223-6922-68F9-12DC7539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CDCB84A-14D8-EFC1-F25E-6E4F590FF331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bg1"/>
                </a:solidFill>
              </a:rPr>
              <a:t>No comprehensive project has analyzed crime data that covers all city agencies and all states in the U.S.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Prior studies and projects have focused on crime analysis for specific cities, states, or regions but have not been scaled to encompass the entire U.S. or all city agencies.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This project uniquely incorporates data from over 50 states and 7,000 city agencies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A0904-7E75-9BA5-78F7-99332AB9C7DC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446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28BCB-8BB4-353B-F92E-596905F35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D3DEF-5B18-900C-DC37-63510F7362C4}"/>
              </a:ext>
            </a:extLst>
          </p:cNvPr>
          <p:cNvSpPr txBox="1">
            <a:spLocks/>
          </p:cNvSpPr>
          <p:nvPr/>
        </p:nvSpPr>
        <p:spPr>
          <a:xfrm>
            <a:off x="6282812" y="2092325"/>
            <a:ext cx="523427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Visual Interactive Dashboard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 is built using Azure Databricks and Power BI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dashboard includes variety of filters like crime types, years, state, city,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455EC-776E-9266-2E5B-6FD80AEF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28" y="505505"/>
            <a:ext cx="8984543" cy="1325563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AFCE-2643-F967-73A6-7FA1E3D347B7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7</a:t>
            </a:fld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E6524-7B3B-ED96-43DF-969D6AC2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5" y="1925177"/>
            <a:ext cx="5120611" cy="34137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40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E8D38-D41F-CCE7-2DC3-745343A0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05CC2-584C-7D92-2965-7FE307EE19B9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key features are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data was collected from the FBI-UCR website, a large scale crime data repository.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Total States = 50, City Agencies = 7000+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data is uploaded to Azure Blob Storage on Azure Cloud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set split – Train : Test = 80 : 20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points: 40K</a:t>
            </a:r>
          </a:p>
          <a:p>
            <a:r>
              <a:rPr lang="en-US" sz="2000" dirty="0">
                <a:solidFill>
                  <a:schemeClr val="bg1"/>
                </a:solidFill>
              </a:rPr>
              <a:t>Features : 69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Period : 2020 to 2023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Key Columns – State Name, Population, Crime Types, Crime Count, Year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FAC9A-23E6-1F94-2D54-08E1A5E7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8984543" cy="132556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53494-7070-5A6D-A785-663752C83D8A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62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640AC-3D30-5156-58B8-8F8B94325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89D788-CB4D-01DF-4A43-61B3C8BF9718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ED85D-B7CB-A87D-A9D3-6B4F60E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Dataset(Features)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5C80E-4D35-55C1-9CE9-9F6753F7F260}"/>
              </a:ext>
            </a:extLst>
          </p:cNvPr>
          <p:cNvSpPr/>
          <p:nvPr/>
        </p:nvSpPr>
        <p:spPr>
          <a:xfrm>
            <a:off x="1053433" y="1566532"/>
            <a:ext cx="10100237" cy="43389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87363FA-4739-521E-0218-E1A7F5F089C9}"/>
              </a:ext>
            </a:extLst>
          </p:cNvPr>
          <p:cNvSpPr txBox="1">
            <a:spLocks/>
          </p:cNvSpPr>
          <p:nvPr/>
        </p:nvSpPr>
        <p:spPr>
          <a:xfrm>
            <a:off x="1163595" y="1702366"/>
            <a:ext cx="8281854" cy="4541272"/>
          </a:xfrm>
          <a:prstGeom prst="rect">
            <a:avLst/>
          </a:prstGeom>
        </p:spPr>
        <p:txBody>
          <a:bodyPr numCol="2" spc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bg1"/>
                </a:solidFill>
              </a:rPr>
              <a:t>Numerical /Continuous Features</a:t>
            </a:r>
          </a:p>
          <a:p>
            <a:pPr marL="342900" indent="-342900"/>
            <a:endParaRPr lang="en-US" sz="2000">
              <a:solidFill>
                <a:schemeClr val="bg1"/>
              </a:solidFill>
            </a:endParaRP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Population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Total Offenses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Crimes Against Persons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Crimes Against Property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Crimes Against Society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Assault Offenses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Aggravated Assault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Robbery</a:t>
            </a:r>
          </a:p>
          <a:p>
            <a:pPr marL="342900" indent="-342900"/>
            <a:endParaRPr lang="en-US" sz="2000">
              <a:solidFill>
                <a:schemeClr val="bg1"/>
              </a:solidFill>
            </a:endParaRPr>
          </a:p>
          <a:p>
            <a:pPr marL="342900" indent="-342900"/>
            <a:endParaRPr lang="en-US" sz="2000">
              <a:solidFill>
                <a:schemeClr val="bg1"/>
              </a:solidFill>
            </a:endParaRPr>
          </a:p>
          <a:p>
            <a:pPr marL="342900" indent="-342900"/>
            <a:endParaRPr lang="en-US" sz="2000">
              <a:solidFill>
                <a:schemeClr val="bg1"/>
              </a:solidFill>
            </a:endParaRP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Homicide Offenses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Murder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Rape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Weapon</a:t>
            </a:r>
          </a:p>
          <a:p>
            <a:pPr marL="342900" indent="-342900"/>
            <a:r>
              <a:rPr lang="en-US" sz="2000">
                <a:solidFill>
                  <a:schemeClr val="bg1"/>
                </a:solidFill>
              </a:rPr>
              <a:t>Arson</a:t>
            </a:r>
          </a:p>
          <a:p>
            <a:pPr marL="342900" indent="-342900"/>
            <a:endParaRPr lang="en-US" sz="200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9A8C21B-9E0A-8021-F027-A63D68574437}"/>
              </a:ext>
            </a:extLst>
          </p:cNvPr>
          <p:cNvSpPr txBox="1">
            <a:spLocks/>
          </p:cNvSpPr>
          <p:nvPr/>
        </p:nvSpPr>
        <p:spPr>
          <a:xfrm>
            <a:off x="8076438" y="1752562"/>
            <a:ext cx="7902877" cy="424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Categorical Features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State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Agency Name/City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75402B-A626-7DC5-EECD-FE9FFA70F322}"/>
              </a:ext>
            </a:extLst>
          </p:cNvPr>
          <p:cNvCxnSpPr/>
          <p:nvPr/>
        </p:nvCxnSpPr>
        <p:spPr>
          <a:xfrm>
            <a:off x="7827666" y="1566532"/>
            <a:ext cx="0" cy="4338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6E8849-24F1-8A29-A66E-99196DE48D71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616877"/>
      </p:ext>
    </p:extLst>
  </p:cSld>
  <p:clrMapOvr>
    <a:masterClrMapping/>
  </p:clrMapOvr>
</p:sld>
</file>

<file path=ppt/theme/theme1.xml><?xml version="1.0" encoding="utf-8"?>
<a:theme xmlns:a="http://schemas.openxmlformats.org/drawingml/2006/main" name="FIU Real Triumphs Template">
  <a:themeElements>
    <a:clrScheme name="FIU Brand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52950"/>
      </a:accent1>
      <a:accent2>
        <a:srgbClr val="B6862C"/>
      </a:accent2>
      <a:accent3>
        <a:srgbClr val="CC0066"/>
      </a:accent3>
      <a:accent4>
        <a:srgbClr val="00FFFF"/>
      </a:accent4>
      <a:accent5>
        <a:srgbClr val="FFFFFF"/>
      </a:accent5>
      <a:accent6>
        <a:srgbClr val="FFCC00"/>
      </a:accent6>
      <a:hlink>
        <a:srgbClr val="CC0066"/>
      </a:hlink>
      <a:folHlink>
        <a:srgbClr val="CC00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U Real Triumphs Template" id="{D6BF73C1-EEDE-AC48-AD9C-ADD1887087B1}" vid="{ED22C5F8-F212-AF47-9EA2-9B7F431F3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1f308d3-4c92-402a-ab04-f7497706f561">
      <UserInfo>
        <DisplayName>Daniel Diaz</DisplayName>
        <AccountId>22</AccountId>
        <AccountType/>
      </UserInfo>
      <UserInfo>
        <DisplayName>Carolina Pilla</DisplayName>
        <AccountId>2231</AccountId>
        <AccountType/>
      </UserInfo>
      <UserInfo>
        <DisplayName>Sissi Chinea</DisplayName>
        <AccountId>5460</AccountId>
        <AccountType/>
      </UserInfo>
      <UserInfo>
        <DisplayName>Matias Rodas</DisplayName>
        <AccountId>6141</AccountId>
        <AccountType/>
      </UserInfo>
    </SharedWithUsers>
    <TaxCatchAll xmlns="037f3154-205b-4b03-832b-30bfd3483c4e" xsi:nil="true"/>
    <lcf76f155ced4ddcb4097134ff3c332f xmlns="1f55ec82-a505-4936-99e5-d41b25147da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F305E6E409946AD1DA7014EE1833A" ma:contentTypeVersion="13" ma:contentTypeDescription="Create a new document." ma:contentTypeScope="" ma:versionID="3a48271d1e9109a7d4e1343fbe8b0944">
  <xsd:schema xmlns:xsd="http://www.w3.org/2001/XMLSchema" xmlns:xs="http://www.w3.org/2001/XMLSchema" xmlns:p="http://schemas.microsoft.com/office/2006/metadata/properties" xmlns:ns2="1f55ec82-a505-4936-99e5-d41b25147da0" xmlns:ns3="f1f308d3-4c92-402a-ab04-f7497706f561" xmlns:ns4="037f3154-205b-4b03-832b-30bfd3483c4e" targetNamespace="http://schemas.microsoft.com/office/2006/metadata/properties" ma:root="true" ma:fieldsID="e5c01db92141c572c53529b0522945a0" ns2:_="" ns3:_="" ns4:_="">
    <xsd:import namespace="1f55ec82-a505-4936-99e5-d41b25147da0"/>
    <xsd:import namespace="f1f308d3-4c92-402a-ab04-f7497706f561"/>
    <xsd:import namespace="037f3154-205b-4b03-832b-30bfd3483c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55ec82-a505-4936-99e5-d41b25147d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91af29b-e898-46cd-ad54-75745d14b3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f308d3-4c92-402a-ab04-f7497706f56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f3154-205b-4b03-832b-30bfd3483c4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76497b92-814c-4c9d-aedf-954169f1025b}" ma:internalName="TaxCatchAll" ma:showField="CatchAllData" ma:web="037f3154-205b-4b03-832b-30bfd3483c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7C3D29-A4F2-43AB-8FED-DD753DD8B873}">
  <ds:schemaRefs>
    <ds:schemaRef ds:uri="http://schemas.microsoft.com/office/2006/metadata/properties"/>
    <ds:schemaRef ds:uri="http://schemas.microsoft.com/office/infopath/2007/PartnerControls"/>
    <ds:schemaRef ds:uri="f1f308d3-4c92-402a-ab04-f7497706f561"/>
    <ds:schemaRef ds:uri="037f3154-205b-4b03-832b-30bfd3483c4e"/>
    <ds:schemaRef ds:uri="1f55ec82-a505-4936-99e5-d41b25147da0"/>
  </ds:schemaRefs>
</ds:datastoreItem>
</file>

<file path=customXml/itemProps2.xml><?xml version="1.0" encoding="utf-8"?>
<ds:datastoreItem xmlns:ds="http://schemas.openxmlformats.org/officeDocument/2006/customXml" ds:itemID="{21C148DB-9F49-4C92-BD67-EFC10CD8F9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55ec82-a505-4936-99e5-d41b25147da0"/>
    <ds:schemaRef ds:uri="f1f308d3-4c92-402a-ab04-f7497706f561"/>
    <ds:schemaRef ds:uri="037f3154-205b-4b03-832b-30bfd3483c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AEC1B4-4216-423B-B0BB-82F5843B23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FIU Real Triumphs Template</Template>
  <TotalTime>12893</TotalTime>
  <Words>933</Words>
  <Application>Microsoft Office PowerPoint</Application>
  <PresentationFormat>Widescreen</PresentationFormat>
  <Paragraphs>231</Paragraphs>
  <Slides>37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Times New Roman</vt:lpstr>
      <vt:lpstr>Wingdings</vt:lpstr>
      <vt:lpstr>FIU Real Triumphs Template</vt:lpstr>
      <vt:lpstr>Crime Data Analysis and Visualization using Machine Learning</vt:lpstr>
      <vt:lpstr>Contents</vt:lpstr>
      <vt:lpstr>Introduction</vt:lpstr>
      <vt:lpstr>Motivation</vt:lpstr>
      <vt:lpstr>Objectives</vt:lpstr>
      <vt:lpstr>Previous Work</vt:lpstr>
      <vt:lpstr>Proposed Solution</vt:lpstr>
      <vt:lpstr>Dataset</vt:lpstr>
      <vt:lpstr>Dataset(Features)</vt:lpstr>
      <vt:lpstr>Architecture</vt:lpstr>
      <vt:lpstr>Approach</vt:lpstr>
      <vt:lpstr>Implementation(Video)</vt:lpstr>
      <vt:lpstr>Data Preprocessing</vt:lpstr>
      <vt:lpstr>Algorithms</vt:lpstr>
      <vt:lpstr>Target Variables</vt:lpstr>
      <vt:lpstr>Future Crime Predictions by State and Year</vt:lpstr>
      <vt:lpstr>Future Crime Predictions by State and Year</vt:lpstr>
      <vt:lpstr>Geographical Distribution of Crimes</vt:lpstr>
      <vt:lpstr>Top Crime Type Prediction </vt:lpstr>
      <vt:lpstr>Top Crime Type Prediction </vt:lpstr>
      <vt:lpstr>Top Crime Type Prediction </vt:lpstr>
      <vt:lpstr>Future Crime Hotspot Identification:</vt:lpstr>
      <vt:lpstr>Future Crime Hotspot Identification:</vt:lpstr>
      <vt:lpstr>Future Crime Hotspot Identification:</vt:lpstr>
      <vt:lpstr>ML Model Generated Datasets</vt:lpstr>
      <vt:lpstr>Power BI</vt:lpstr>
      <vt:lpstr>Crime Data Visualization on a hotspots map</vt:lpstr>
      <vt:lpstr>Crime Data Visualization on a hotspots map</vt:lpstr>
      <vt:lpstr>Crime Data Visualization on a hotspots map</vt:lpstr>
      <vt:lpstr>Crime Data Visualization on a hotspots map</vt:lpstr>
      <vt:lpstr>Crime Distribution visuals</vt:lpstr>
      <vt:lpstr>Crime Risk Areas</vt:lpstr>
      <vt:lpstr>Crime Risk Areas</vt:lpstr>
      <vt:lpstr>Conclusion</vt:lpstr>
      <vt:lpstr>Future Work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Plasencia</dc:creator>
  <cp:lastModifiedBy>Chaitanya Kumar</cp:lastModifiedBy>
  <cp:revision>69</cp:revision>
  <dcterms:created xsi:type="dcterms:W3CDTF">2020-08-12T18:54:24Z</dcterms:created>
  <dcterms:modified xsi:type="dcterms:W3CDTF">2024-12-08T03:32:28Z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0x010100CCBF305E6E409946AD1DA7014EE1833A</vt:lpwstr>
  </property>
  <property fmtid="{D5CDD505-2E9C-101B-9397-08002B2CF9AE}" pid="3" name="MediaServiceImageTags">
    <vt:lpwstr/>
  </property>
</Properties>
</file>